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5" r:id="rId1"/>
  </p:sldMasterIdLst>
  <p:notesMasterIdLst>
    <p:notesMasterId r:id="rId90"/>
  </p:notesMasterIdLst>
  <p:handoutMasterIdLst>
    <p:handoutMasterId r:id="rId91"/>
  </p:handoutMasterIdLst>
  <p:sldIdLst>
    <p:sldId id="256" r:id="rId2"/>
    <p:sldId id="283" r:id="rId3"/>
    <p:sldId id="284" r:id="rId4"/>
    <p:sldId id="285" r:id="rId5"/>
    <p:sldId id="287" r:id="rId6"/>
    <p:sldId id="288" r:id="rId7"/>
    <p:sldId id="303" r:id="rId8"/>
    <p:sldId id="286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15" r:id="rId23"/>
    <p:sldId id="314" r:id="rId24"/>
    <p:sldId id="371" r:id="rId25"/>
    <p:sldId id="316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7" r:id="rId37"/>
    <p:sldId id="372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8" r:id="rId48"/>
    <p:sldId id="327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58" r:id="rId76"/>
    <p:sldId id="359" r:id="rId77"/>
    <p:sldId id="360" r:id="rId78"/>
    <p:sldId id="361" r:id="rId79"/>
    <p:sldId id="362" r:id="rId80"/>
    <p:sldId id="363" r:id="rId81"/>
    <p:sldId id="364" r:id="rId82"/>
    <p:sldId id="365" r:id="rId83"/>
    <p:sldId id="366" r:id="rId84"/>
    <p:sldId id="367" r:id="rId85"/>
    <p:sldId id="369" r:id="rId86"/>
    <p:sldId id="370" r:id="rId87"/>
    <p:sldId id="368" r:id="rId88"/>
    <p:sldId id="282" r:id="rId89"/>
  </p:sldIdLst>
  <p:sldSz cx="10080625" cy="5670550"/>
  <p:notesSz cx="7772400" cy="10058400"/>
  <p:embeddedFontLst>
    <p:embeddedFont>
      <p:font typeface="Proxima Nova Alt Rg" panose="02000506030000020004" pitchFamily="2" charset="0"/>
      <p:regular r:id="rId92"/>
      <p:bold r:id="rId93"/>
      <p:italic r:id="rId94"/>
      <p:boldItalic r:id="rId9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7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3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2.fntdata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Proxima Nova Alt Rg" panose="0200050603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D14DB-7F98-45D5-8590-CF9744E6C20D}" type="datetimeFigureOut">
              <a:rPr lang="en-US" smtClean="0">
                <a:latin typeface="Proxima Nova Alt Rg" panose="02000506030000020004" pitchFamily="2" charset="0"/>
              </a:rPr>
              <a:t>9/12/2019</a:t>
            </a:fld>
            <a:endParaRPr lang="en-US" dirty="0">
              <a:latin typeface="Proxima Nova Alt Rg" panose="0200050603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Proxima Nova Alt Rg" panose="0200050603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FD633-78BE-469C-BC7F-0C46EC5604FA}" type="slidenum">
              <a:rPr lang="en-US" smtClean="0">
                <a:latin typeface="Proxima Nova Alt Rg" panose="02000506030000020004" pitchFamily="2" charset="0"/>
              </a:rPr>
              <a:t>‹#›</a:t>
            </a:fld>
            <a:endParaRPr lang="en-US" dirty="0">
              <a:latin typeface="Proxima Nova Alt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2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oxima Nova Alt Rg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oxima Nova Alt Rg" panose="02000506030000020004" pitchFamily="2" charset="0"/>
              </a:defRPr>
            </a:lvl1pPr>
          </a:lstStyle>
          <a:p>
            <a:fld id="{32E47435-B17C-4E46-A2F5-7C5177B179D8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oxima Nova Alt Rg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oxima Nova Alt Rg" panose="02000506030000020004" pitchFamily="2" charset="0"/>
              </a:defRPr>
            </a:lvl1pPr>
          </a:lstStyle>
          <a:p>
            <a:fld id="{FDE7CC1E-329C-405E-83A2-31F2FF494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1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roxima Nova Alt Rg" panose="0200050603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roxima Nova Alt Rg" panose="0200050603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roxima Nova Alt Rg" panose="0200050603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roxima Nova Alt Rg" panose="0200050603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roxima Nova Alt Rg" panose="0200050603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7CC1E-329C-405E-83A2-31F2FF4945F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4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7CC1E-329C-405E-83A2-31F2FF4945FA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8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7700-708F-40CB-8442-42B5E964E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348" y="3165763"/>
            <a:ext cx="9504507" cy="78220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C9A87-C279-490F-82C7-6EB3E5C5F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348" y="4015653"/>
            <a:ext cx="9504507" cy="93575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38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C7AA-A44F-4732-A018-56EFCB84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A8D39-5A61-414C-AB2A-47C632093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7A1C6-088E-4D9E-B175-C38F466CF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8C805-C5F5-4455-8B8B-F484B8B8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FBE7E-CA36-442F-A954-58948F85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sjd seminar juris-m/zotero lecture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CC950-6EF2-43F8-AA75-826490AB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B856-8036-4128-900B-83DAEA8F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E3617-6970-4D0D-8CBB-7361F6505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97C1-BEFC-4213-8306-67D4219B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B46C1-6628-44FE-832E-7EF88E16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sjd seminar juris-m/zotero lecture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71E61-A7D4-4B5C-A241-08DEACD8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6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4F330-815E-4C4E-8F4C-3078BB9EA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600" y="301625"/>
            <a:ext cx="2173288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5C7AB-9CEA-4D6B-B691-917028C49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301625"/>
            <a:ext cx="6367462" cy="4805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4BFB-6C7B-45B4-B02A-52D5D237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9F0F-8FB5-4D68-A57B-31D19593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sjd seminar juris-m/zotero lecture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BD4E4-04F9-4AA0-9B84-D7FBBDF5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3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A97C-C58C-40C8-8855-6A2AD077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87E53-F891-45E5-A985-B9FFC5BC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E8BA0-8AD7-47CB-81EE-E72A5460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2779-3729-4696-A1B1-C549793D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sjd seminar juris-m/zotero lecture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E494C-0DD1-498E-909F-86E81057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A810-983E-43BA-8835-061B283F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D42DF-BB67-4E06-973D-F048CA8D7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88911-3D80-4E83-B6A5-B45DA385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F6143-FF3C-4722-AB5E-89B955A4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sjd seminar juris-m/zotero lecture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4E9F9-CC00-4242-AF80-AB73947B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3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3167-CD53-42BE-A946-612DA97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AA363-D496-49FE-BE65-284CF7DDA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1509713"/>
            <a:ext cx="4270375" cy="359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15470-6B4A-48B9-8060-B71076C1D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1509713"/>
            <a:ext cx="4270375" cy="359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C3C9B-CDF1-4539-8161-582D50B8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3D1FB-ECD4-4BF1-9B52-6BF6133E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sjd seminar juris-m/zotero lecture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4B301-F9C8-440E-9947-582E6D04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DE8F-8949-4570-A1F8-4D1AAD10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D6140-7481-43DF-8BC5-C3A67ECA9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0CCF5-BF9E-4561-BF81-DC2892713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09066-752E-4818-AA34-D342C1B70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13F7B-9ADB-4F0D-B27A-EE49D7FB6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CACFB0-45A8-4BA4-99EA-C64D6DD58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27951-A3C7-4DC4-BFDF-5A8046FB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sjd seminar juris-m/zotero lecture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C1B7E-4167-4E42-A19F-60E82C9F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FDD5-8CF2-4FC7-855C-2355735A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D9F3A-2788-4166-BF90-98ABA7DD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02385-DEBD-4219-B4CB-42D2473C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sjd seminar juris-m/zotero lecture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76B50-764E-4A04-BE75-7772C89E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9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FDD5-8CF2-4FC7-855C-2355735A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657076"/>
            <a:ext cx="8693150" cy="10969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D9F3A-2788-4166-BF90-98ABA7DD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02385-DEBD-4219-B4CB-42D2473C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sjd seminar juris-m/zotero lecture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76B50-764E-4A04-BE75-7772C89E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0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637BB-0AC2-4B78-A751-8481A7EF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EF281-3252-44F3-83C3-80D06374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sjd seminar juris-m/zotero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24682-A4F7-4BCC-BDB6-E52793D2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242B-5CC4-4BC1-85FD-34539C12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31A3-D009-4FE0-9F78-12978F7C1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B2ADD-22FF-4EB9-A1AA-A3A8AC186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D3CC2-086C-4A1E-9BD5-28E6D9E9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2E9B5-71DB-4EF7-890E-B6E11FBF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sjd seminar juris-m/zotero lecture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3942B-C27A-469B-BC7B-BF19F7DC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6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DBD98-D1A6-401D-B702-B3F693ED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3150" cy="109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21F3-D1EC-4EA1-8167-F0BE32C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509713"/>
            <a:ext cx="8693150" cy="359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4FD7-617F-4C9C-A9E8-E750561F2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12 September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FD129-CF4A-4380-8724-2BA653653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8513" y="5256213"/>
            <a:ext cx="34036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sjd seminar juris-m/zotero lecture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A1829-C4F3-4DB4-997E-BB05C0E8E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9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8AC4-6D4A-4929-B50F-079CB5D31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6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7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9231-914D-49CC-9DA8-D3B6652DE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348" y="3136266"/>
            <a:ext cx="9504507" cy="78220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 dirty="0">
                <a:solidFill>
                  <a:schemeClr val="accent2">
                    <a:lumMod val="20000"/>
                    <a:lumOff val="80000"/>
                  </a:schemeClr>
                </a:solidFill>
                <a:latin typeface="Proxima Nova Alt Rg" panose="02000506030000020004" pitchFamily="2" charset="0"/>
              </a:rPr>
              <a:t>Juris-M &amp; Zoter</a:t>
            </a:r>
            <a:r>
              <a:rPr lang="en-US" sz="4400" spc="-1" dirty="0">
                <a:solidFill>
                  <a:schemeClr val="accent2">
                    <a:lumMod val="20000"/>
                    <a:lumOff val="80000"/>
                  </a:schemeClr>
                </a:solidFill>
                <a:latin typeface="Proxima Nova Alt Rg" panose="02000506030000020004" pitchFamily="2" charset="0"/>
              </a:rPr>
              <a:t>o</a:t>
            </a:r>
            <a:br>
              <a:rPr lang="en-US" sz="8000" spc="-1" dirty="0">
                <a:solidFill>
                  <a:schemeClr val="accent2">
                    <a:lumMod val="20000"/>
                    <a:lumOff val="80000"/>
                  </a:schemeClr>
                </a:solidFill>
                <a:latin typeface="Proxima Nova Alt Rg" panose="02000506030000020004" pitchFamily="2" charset="0"/>
              </a:rPr>
            </a:br>
            <a:r>
              <a:rPr lang="en-US" sz="3100" spc="-1" dirty="0">
                <a:solidFill>
                  <a:schemeClr val="accent2">
                    <a:lumMod val="20000"/>
                    <a:lumOff val="80000"/>
                  </a:schemeClr>
                </a:solidFill>
                <a:latin typeface="Proxima Nova Alt Rg" panose="02000506030000020004" pitchFamily="2" charset="0"/>
              </a:rPr>
              <a:t>reference management for law</a:t>
            </a: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0D974-5973-4BB1-B7D5-0ADBE5ACF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348" y="4011561"/>
            <a:ext cx="9504507" cy="9398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Professor Heywood</a:t>
            </a:r>
            <a:br>
              <a:rPr lang="en-US" dirty="0"/>
            </a:br>
            <a:r>
              <a:rPr lang="en-US" dirty="0"/>
              <a:t>12 September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Juris-M download page highlighting the correct download link for the program">
            <a:extLst>
              <a:ext uri="{FF2B5EF4-FFF2-40B4-BE49-F238E27FC236}">
                <a16:creationId xmlns:a16="http://schemas.microsoft.com/office/drawing/2014/main" id="{0F31D54F-6589-40D0-B3A2-649C5AD45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5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10</a:t>
            </a:fld>
            <a:endParaRPr lang="en-US"/>
          </a:p>
        </p:txBody>
      </p:sp>
      <p:sp>
        <p:nvSpPr>
          <p:cNvPr id="9" name="Oval 8" descr="Green circle highlighting Juris-M download link">
            <a:extLst>
              <a:ext uri="{FF2B5EF4-FFF2-40B4-BE49-F238E27FC236}">
                <a16:creationId xmlns:a16="http://schemas.microsoft.com/office/drawing/2014/main" id="{45F39A67-B2AB-4A77-9B27-701C559DF2DD}"/>
              </a:ext>
            </a:extLst>
          </p:cNvPr>
          <p:cNvSpPr/>
          <p:nvPr/>
        </p:nvSpPr>
        <p:spPr>
          <a:xfrm>
            <a:off x="2350128" y="1335819"/>
            <a:ext cx="1418790" cy="62815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Juris-M download page with dialog box highlighting the Save File button">
            <a:extLst>
              <a:ext uri="{FF2B5EF4-FFF2-40B4-BE49-F238E27FC236}">
                <a16:creationId xmlns:a16="http://schemas.microsoft.com/office/drawing/2014/main" id="{53A051EB-A04C-4C67-9B95-DE681FF7D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5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11</a:t>
            </a:fld>
            <a:endParaRPr lang="en-US"/>
          </a:p>
        </p:txBody>
      </p:sp>
      <p:sp>
        <p:nvSpPr>
          <p:cNvPr id="6" name="Oval 5" descr="Green circle highlighting Save File button">
            <a:extLst>
              <a:ext uri="{FF2B5EF4-FFF2-40B4-BE49-F238E27FC236}">
                <a16:creationId xmlns:a16="http://schemas.microsoft.com/office/drawing/2014/main" id="{FD5379B1-2888-4553-BBEA-3CDA0585EEA5}"/>
              </a:ext>
            </a:extLst>
          </p:cNvPr>
          <p:cNvSpPr/>
          <p:nvPr/>
        </p:nvSpPr>
        <p:spPr>
          <a:xfrm>
            <a:off x="5734796" y="2644120"/>
            <a:ext cx="514864" cy="38231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9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Juris-M download page with dialog box showing it has completed downloading">
            <a:extLst>
              <a:ext uri="{FF2B5EF4-FFF2-40B4-BE49-F238E27FC236}">
                <a16:creationId xmlns:a16="http://schemas.microsoft.com/office/drawing/2014/main" id="{9F9A2490-B7DD-4732-9EB0-F3BDE17E8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36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5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Juris-M download page in background">
            <a:extLst>
              <a:ext uri="{FF2B5EF4-FFF2-40B4-BE49-F238E27FC236}">
                <a16:creationId xmlns:a16="http://schemas.microsoft.com/office/drawing/2014/main" id="{0F31D54F-6589-40D0-B3A2-649C5AD45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5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Screenshot of the Windows dialog box &quot;protecting&quot; your computer and highlighting the More info link which should be pressed">
            <a:extLst>
              <a:ext uri="{FF2B5EF4-FFF2-40B4-BE49-F238E27FC236}">
                <a16:creationId xmlns:a16="http://schemas.microsoft.com/office/drawing/2014/main" id="{8D7DE618-9F2B-4149-8FB8-8C4144443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82" y="453692"/>
            <a:ext cx="5087060" cy="4763165"/>
          </a:xfrm>
          <a:prstGeom prst="rect">
            <a:avLst/>
          </a:prstGeom>
        </p:spPr>
      </p:pic>
      <p:sp>
        <p:nvSpPr>
          <p:cNvPr id="10" name="Oval 9" descr="Green circle highlighting More info link">
            <a:extLst>
              <a:ext uri="{FF2B5EF4-FFF2-40B4-BE49-F238E27FC236}">
                <a16:creationId xmlns:a16="http://schemas.microsoft.com/office/drawing/2014/main" id="{C2A73F51-13C7-49C6-A5B3-6C9BE73D6A65}"/>
              </a:ext>
            </a:extLst>
          </p:cNvPr>
          <p:cNvSpPr/>
          <p:nvPr/>
        </p:nvSpPr>
        <p:spPr>
          <a:xfrm>
            <a:off x="2496782" y="1391478"/>
            <a:ext cx="988385" cy="62815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Juris-M download page in background">
            <a:extLst>
              <a:ext uri="{FF2B5EF4-FFF2-40B4-BE49-F238E27FC236}">
                <a16:creationId xmlns:a16="http://schemas.microsoft.com/office/drawing/2014/main" id="{0F31D54F-6589-40D0-B3A2-649C5AD45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5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Screenshot showing Windows dialog box after the &quot;More info&quot; link has been followed, highlighting the &quot;Run anyway&quot; button as the correct choice">
            <a:extLst>
              <a:ext uri="{FF2B5EF4-FFF2-40B4-BE49-F238E27FC236}">
                <a16:creationId xmlns:a16="http://schemas.microsoft.com/office/drawing/2014/main" id="{4B52B478-EC3A-442D-8D4C-9870B10DA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82" y="453692"/>
            <a:ext cx="5087060" cy="4763165"/>
          </a:xfrm>
          <a:prstGeom prst="rect">
            <a:avLst/>
          </a:prstGeom>
        </p:spPr>
      </p:pic>
      <p:sp>
        <p:nvSpPr>
          <p:cNvPr id="9" name="Oval 8" descr="Green circle highlighting Run anyway link">
            <a:extLst>
              <a:ext uri="{FF2B5EF4-FFF2-40B4-BE49-F238E27FC236}">
                <a16:creationId xmlns:a16="http://schemas.microsoft.com/office/drawing/2014/main" id="{F08841E7-EEE8-47E0-823D-9A539A4D076C}"/>
              </a:ext>
            </a:extLst>
          </p:cNvPr>
          <p:cNvSpPr/>
          <p:nvPr/>
        </p:nvSpPr>
        <p:spPr>
          <a:xfrm>
            <a:off x="4887508" y="4501473"/>
            <a:ext cx="1449682" cy="6420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Juris-M download page in background">
            <a:extLst>
              <a:ext uri="{FF2B5EF4-FFF2-40B4-BE49-F238E27FC236}">
                <a16:creationId xmlns:a16="http://schemas.microsoft.com/office/drawing/2014/main" id="{0F31D54F-6589-40D0-B3A2-649C5AD45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83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Screenshot of the Juris-M setup wizard dialog box, highlighting the &quot;Next&quot; button, which should be pressed">
            <a:extLst>
              <a:ext uri="{FF2B5EF4-FFF2-40B4-BE49-F238E27FC236}">
                <a16:creationId xmlns:a16="http://schemas.microsoft.com/office/drawing/2014/main" id="{175BAD90-C36E-4AEB-B47F-EBFDF93C6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3" y="987167"/>
            <a:ext cx="4753638" cy="3696216"/>
          </a:xfrm>
          <a:prstGeom prst="rect">
            <a:avLst/>
          </a:prstGeom>
        </p:spPr>
      </p:pic>
      <p:sp>
        <p:nvSpPr>
          <p:cNvPr id="9" name="Oval 8" descr="Green circle highlighting Next button">
            <a:extLst>
              <a:ext uri="{FF2B5EF4-FFF2-40B4-BE49-F238E27FC236}">
                <a16:creationId xmlns:a16="http://schemas.microsoft.com/office/drawing/2014/main" id="{B0F2F923-F6D3-468C-B03E-DE59B880345C}"/>
              </a:ext>
            </a:extLst>
          </p:cNvPr>
          <p:cNvSpPr/>
          <p:nvPr/>
        </p:nvSpPr>
        <p:spPr>
          <a:xfrm>
            <a:off x="5619722" y="4174435"/>
            <a:ext cx="940104" cy="56530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Juris-M download page in background">
            <a:extLst>
              <a:ext uri="{FF2B5EF4-FFF2-40B4-BE49-F238E27FC236}">
                <a16:creationId xmlns:a16="http://schemas.microsoft.com/office/drawing/2014/main" id="{0F31D54F-6589-40D0-B3A2-649C5AD45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5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 descr="Screenshot of Juris-M install dialog box showing default location and highlighting the install button">
            <a:extLst>
              <a:ext uri="{FF2B5EF4-FFF2-40B4-BE49-F238E27FC236}">
                <a16:creationId xmlns:a16="http://schemas.microsoft.com/office/drawing/2014/main" id="{0AA4995F-0A8D-44A2-AC3C-B8111F88A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3" y="987167"/>
            <a:ext cx="4753638" cy="3696216"/>
          </a:xfrm>
          <a:prstGeom prst="rect">
            <a:avLst/>
          </a:prstGeom>
        </p:spPr>
      </p:pic>
      <p:sp>
        <p:nvSpPr>
          <p:cNvPr id="9" name="Oval 8" descr="Green circle highlighting Install button">
            <a:extLst>
              <a:ext uri="{FF2B5EF4-FFF2-40B4-BE49-F238E27FC236}">
                <a16:creationId xmlns:a16="http://schemas.microsoft.com/office/drawing/2014/main" id="{B0F2F923-F6D3-468C-B03E-DE59B880345C}"/>
              </a:ext>
            </a:extLst>
          </p:cNvPr>
          <p:cNvSpPr/>
          <p:nvPr/>
        </p:nvSpPr>
        <p:spPr>
          <a:xfrm>
            <a:off x="5619722" y="4174435"/>
            <a:ext cx="940104" cy="56530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Juris-M download page in background">
            <a:extLst>
              <a:ext uri="{FF2B5EF4-FFF2-40B4-BE49-F238E27FC236}">
                <a16:creationId xmlns:a16="http://schemas.microsoft.com/office/drawing/2014/main" id="{0F31D54F-6589-40D0-B3A2-649C5AD45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50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A screenshot of a cell phone&#10;Screenshot of Juris-M install dialog box showing installation progress">
            <a:extLst>
              <a:ext uri="{FF2B5EF4-FFF2-40B4-BE49-F238E27FC236}">
                <a16:creationId xmlns:a16="http://schemas.microsoft.com/office/drawing/2014/main" id="{B18A7CC7-6EC4-4821-B005-C376C0437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3" y="987167"/>
            <a:ext cx="4753638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Juris-M download page highlighting the Firefox connector download link">
            <a:extLst>
              <a:ext uri="{FF2B5EF4-FFF2-40B4-BE49-F238E27FC236}">
                <a16:creationId xmlns:a16="http://schemas.microsoft.com/office/drawing/2014/main" id="{0F31D54F-6589-40D0-B3A2-649C5AD45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5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18</a:t>
            </a:fld>
            <a:endParaRPr lang="en-US"/>
          </a:p>
        </p:txBody>
      </p:sp>
      <p:sp>
        <p:nvSpPr>
          <p:cNvPr id="9" name="Oval 8" descr="Green circle highlighting Firefox connector download link">
            <a:extLst>
              <a:ext uri="{FF2B5EF4-FFF2-40B4-BE49-F238E27FC236}">
                <a16:creationId xmlns:a16="http://schemas.microsoft.com/office/drawing/2014/main" id="{615DA362-6C70-46FA-8A9C-F4D80B58C341}"/>
              </a:ext>
            </a:extLst>
          </p:cNvPr>
          <p:cNvSpPr/>
          <p:nvPr/>
        </p:nvSpPr>
        <p:spPr>
          <a:xfrm>
            <a:off x="6264681" y="1461856"/>
            <a:ext cx="1292344" cy="5573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Juris-M download page with add-on installation dialog box highlighting the Firefox connector continue to install button">
            <a:extLst>
              <a:ext uri="{FF2B5EF4-FFF2-40B4-BE49-F238E27FC236}">
                <a16:creationId xmlns:a16="http://schemas.microsoft.com/office/drawing/2014/main" id="{329883F9-9D21-4DD1-A1A4-C0725039E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35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19</a:t>
            </a:fld>
            <a:endParaRPr lang="en-US"/>
          </a:p>
        </p:txBody>
      </p:sp>
      <p:sp>
        <p:nvSpPr>
          <p:cNvPr id="10" name="Oval 9" descr="Green circle highlighting Continue to installation button">
            <a:extLst>
              <a:ext uri="{FF2B5EF4-FFF2-40B4-BE49-F238E27FC236}">
                <a16:creationId xmlns:a16="http://schemas.microsoft.com/office/drawing/2014/main" id="{91046A02-374C-48FB-9D38-81FBDC79B428}"/>
              </a:ext>
            </a:extLst>
          </p:cNvPr>
          <p:cNvSpPr/>
          <p:nvPr/>
        </p:nvSpPr>
        <p:spPr>
          <a:xfrm>
            <a:off x="3466768" y="954157"/>
            <a:ext cx="1335820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E926-B217-4D36-BCEA-9D770950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2207B-9913-4307-9CC7-9931BE781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Juris-M &amp; Zotero are</a:t>
            </a:r>
          </a:p>
          <a:p>
            <a:r>
              <a:rPr lang="en-US" dirty="0"/>
              <a:t>how they work</a:t>
            </a:r>
          </a:p>
          <a:p>
            <a:r>
              <a:rPr lang="en-US" dirty="0"/>
              <a:t>how to install them</a:t>
            </a:r>
          </a:p>
          <a:p>
            <a:r>
              <a:rPr lang="en-US" dirty="0"/>
              <a:t>how to add items to them</a:t>
            </a:r>
          </a:p>
          <a:p>
            <a:r>
              <a:rPr lang="en-US" dirty="0"/>
              <a:t>attachments, notes, related works, &amp; tags</a:t>
            </a:r>
          </a:p>
          <a:p>
            <a:r>
              <a:rPr lang="en-US" dirty="0"/>
              <a:t>using it with a word processor</a:t>
            </a:r>
          </a:p>
          <a:p>
            <a:pPr lvl="1"/>
            <a:r>
              <a:rPr lang="en-US" dirty="0"/>
              <a:t>footnotes</a:t>
            </a:r>
          </a:p>
          <a:p>
            <a:pPr lvl="1"/>
            <a:r>
              <a:rPr lang="en-US" dirty="0"/>
              <a:t>bibliographies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4DA8C-07CB-4B8C-BE01-F36FC996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C975AC-63D2-428B-924D-E01EB690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download page with add-on installation dialog box highlighting the Firefox connector add button">
            <a:extLst>
              <a:ext uri="{FF2B5EF4-FFF2-40B4-BE49-F238E27FC236}">
                <a16:creationId xmlns:a16="http://schemas.microsoft.com/office/drawing/2014/main" id="{7AB420F0-6BD9-4BDE-A548-096BF7A81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4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20</a:t>
            </a:fld>
            <a:endParaRPr lang="en-US"/>
          </a:p>
        </p:txBody>
      </p:sp>
      <p:sp>
        <p:nvSpPr>
          <p:cNvPr id="10" name="Oval 9" descr="Green circle highlighting Add button">
            <a:extLst>
              <a:ext uri="{FF2B5EF4-FFF2-40B4-BE49-F238E27FC236}">
                <a16:creationId xmlns:a16="http://schemas.microsoft.com/office/drawing/2014/main" id="{91046A02-374C-48FB-9D38-81FBDC79B428}"/>
              </a:ext>
            </a:extLst>
          </p:cNvPr>
          <p:cNvSpPr/>
          <p:nvPr/>
        </p:nvSpPr>
        <p:spPr>
          <a:xfrm>
            <a:off x="3427012" y="1065475"/>
            <a:ext cx="1335820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Juris-M download page withFirefox dialog box highlighting the &quot;Okay, Got it&quot; button">
            <a:extLst>
              <a:ext uri="{FF2B5EF4-FFF2-40B4-BE49-F238E27FC236}">
                <a16:creationId xmlns:a16="http://schemas.microsoft.com/office/drawing/2014/main" id="{EEB43F79-5583-4FB5-B64A-86CDC4F95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3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21</a:t>
            </a:fld>
            <a:endParaRPr lang="en-US"/>
          </a:p>
        </p:txBody>
      </p:sp>
      <p:sp>
        <p:nvSpPr>
          <p:cNvPr id="10" name="Oval 9" descr="Green circle highlighting Okay, Got it button">
            <a:extLst>
              <a:ext uri="{FF2B5EF4-FFF2-40B4-BE49-F238E27FC236}">
                <a16:creationId xmlns:a16="http://schemas.microsoft.com/office/drawing/2014/main" id="{91046A02-374C-48FB-9D38-81FBDC79B428}"/>
              </a:ext>
            </a:extLst>
          </p:cNvPr>
          <p:cNvSpPr/>
          <p:nvPr/>
        </p:nvSpPr>
        <p:spPr>
          <a:xfrm>
            <a:off x="7386762" y="866692"/>
            <a:ext cx="1335820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Zotero homepage, highlighting the Login button">
            <a:extLst>
              <a:ext uri="{FF2B5EF4-FFF2-40B4-BE49-F238E27FC236}">
                <a16:creationId xmlns:a16="http://schemas.microsoft.com/office/drawing/2014/main" id="{F863CA0E-B89C-48FA-8417-CEB6415A8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3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22</a:t>
            </a:fld>
            <a:endParaRPr lang="en-US"/>
          </a:p>
        </p:txBody>
      </p:sp>
      <p:sp>
        <p:nvSpPr>
          <p:cNvPr id="10" name="Oval 9" descr="Green circle highlighting Log In button">
            <a:extLst>
              <a:ext uri="{FF2B5EF4-FFF2-40B4-BE49-F238E27FC236}">
                <a16:creationId xmlns:a16="http://schemas.microsoft.com/office/drawing/2014/main" id="{91046A02-374C-48FB-9D38-81FBDC79B428}"/>
              </a:ext>
            </a:extLst>
          </p:cNvPr>
          <p:cNvSpPr/>
          <p:nvPr/>
        </p:nvSpPr>
        <p:spPr>
          <a:xfrm>
            <a:off x="7410616" y="461175"/>
            <a:ext cx="468046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renshot of Zotero online login page, highlighting the Register for a free account page">
            <a:extLst>
              <a:ext uri="{FF2B5EF4-FFF2-40B4-BE49-F238E27FC236}">
                <a16:creationId xmlns:a16="http://schemas.microsoft.com/office/drawing/2014/main" id="{CA5403E7-141B-4F52-A3BF-8A23A8140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3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23</a:t>
            </a:fld>
            <a:endParaRPr lang="en-US"/>
          </a:p>
        </p:txBody>
      </p:sp>
      <p:sp>
        <p:nvSpPr>
          <p:cNvPr id="10" name="Oval 9" descr="Green circle highlighting Register for a free account link">
            <a:extLst>
              <a:ext uri="{FF2B5EF4-FFF2-40B4-BE49-F238E27FC236}">
                <a16:creationId xmlns:a16="http://schemas.microsoft.com/office/drawing/2014/main" id="{91046A02-374C-48FB-9D38-81FBDC79B428}"/>
              </a:ext>
            </a:extLst>
          </p:cNvPr>
          <p:cNvSpPr/>
          <p:nvPr/>
        </p:nvSpPr>
        <p:spPr>
          <a:xfrm>
            <a:off x="3101010" y="1622066"/>
            <a:ext cx="1113181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 descr="Screenshot of Zotero online registration page">
            <a:extLst>
              <a:ext uri="{FF2B5EF4-FFF2-40B4-BE49-F238E27FC236}">
                <a16:creationId xmlns:a16="http://schemas.microsoft.com/office/drawing/2014/main" id="{624C0B7D-C6F8-4E89-B6B8-E37E5F26E778}"/>
              </a:ext>
            </a:extLst>
          </p:cNvPr>
          <p:cNvGrpSpPr/>
          <p:nvPr/>
        </p:nvGrpSpPr>
        <p:grpSpPr>
          <a:xfrm>
            <a:off x="2180816" y="0"/>
            <a:ext cx="6789877" cy="5670550"/>
            <a:chOff x="2180816" y="0"/>
            <a:chExt cx="6789877" cy="5670550"/>
          </a:xfrm>
        </p:grpSpPr>
        <p:pic>
          <p:nvPicPr>
            <p:cNvPr id="9" name="Picture 8" descr="Scrrenshot of Zotero online login page, highlighting the Register for a free account page">
              <a:extLst>
                <a:ext uri="{FF2B5EF4-FFF2-40B4-BE49-F238E27FC236}">
                  <a16:creationId xmlns:a16="http://schemas.microsoft.com/office/drawing/2014/main" id="{CA5403E7-141B-4F52-A3BF-8A23A8140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816" y="0"/>
              <a:ext cx="6789877" cy="5670550"/>
            </a:xfrm>
            <a:prstGeom prst="rect">
              <a:avLst/>
            </a:prstGeom>
          </p:spPr>
        </p:pic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059F93C-04F6-445E-A1C7-9EAF2525A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097" y="468535"/>
              <a:ext cx="5355316" cy="5005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0703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 of Zotero website showing storage plans and their costs">
            <a:extLst>
              <a:ext uri="{FF2B5EF4-FFF2-40B4-BE49-F238E27FC236}">
                <a16:creationId xmlns:a16="http://schemas.microsoft.com/office/drawing/2014/main" id="{C0079238-C997-410B-959F-04F28E11E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3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4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installed Juris-M highlighting the Edit button on the taskbar">
            <a:extLst>
              <a:ext uri="{FF2B5EF4-FFF2-40B4-BE49-F238E27FC236}">
                <a16:creationId xmlns:a16="http://schemas.microsoft.com/office/drawing/2014/main" id="{6D72E44A-9378-4DE5-8CAA-68E1DBC03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85" y="42188"/>
            <a:ext cx="8482116" cy="510131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26</a:t>
            </a:fld>
            <a:endParaRPr lang="en-US"/>
          </a:p>
        </p:txBody>
      </p:sp>
      <p:sp>
        <p:nvSpPr>
          <p:cNvPr id="10" name="Oval 9" descr="Green circle highlighting Edit toolbar button">
            <a:extLst>
              <a:ext uri="{FF2B5EF4-FFF2-40B4-BE49-F238E27FC236}">
                <a16:creationId xmlns:a16="http://schemas.microsoft.com/office/drawing/2014/main" id="{91046A02-374C-48FB-9D38-81FBDC79B428}"/>
              </a:ext>
            </a:extLst>
          </p:cNvPr>
          <p:cNvSpPr/>
          <p:nvPr/>
        </p:nvSpPr>
        <p:spPr>
          <a:xfrm>
            <a:off x="1280160" y="230588"/>
            <a:ext cx="405517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installed Juris-M displaying the Edit menu and highlighting the Preferences link">
            <a:extLst>
              <a:ext uri="{FF2B5EF4-FFF2-40B4-BE49-F238E27FC236}">
                <a16:creationId xmlns:a16="http://schemas.microsoft.com/office/drawing/2014/main" id="{E8E787D8-436D-4686-AE4A-AFDD2675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85" y="42188"/>
            <a:ext cx="8482117" cy="510131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1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Juris-M preferences dialog box with the General tab selected">
            <a:extLst>
              <a:ext uri="{FF2B5EF4-FFF2-40B4-BE49-F238E27FC236}">
                <a16:creationId xmlns:a16="http://schemas.microsoft.com/office/drawing/2014/main" id="{933AF235-B2CF-44EF-8090-DC1DB83E4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05" y="0"/>
            <a:ext cx="471501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2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uris-M preferences dialog box with the Sync tab selected">
            <a:extLst>
              <a:ext uri="{FF2B5EF4-FFF2-40B4-BE49-F238E27FC236}">
                <a16:creationId xmlns:a16="http://schemas.microsoft.com/office/drawing/2014/main" id="{069E94F4-44CC-45E1-86D0-E708B7FAE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05" y="0"/>
            <a:ext cx="4715015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E47D-AE7A-446A-AA02-F4797CE8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they 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A618C-3FE2-4E50-8198-9E602264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open-source research tools that help you collect, organize, and analyze research, and then share it in a variety of ways</a:t>
            </a:r>
          </a:p>
          <a:p>
            <a:r>
              <a:rPr lang="en-US" dirty="0"/>
              <a:t>Zotero was created by the Center for History &amp; New Media at George Mason University, &amp; released into the wild in October 2006</a:t>
            </a:r>
          </a:p>
          <a:p>
            <a:r>
              <a:rPr lang="en-US" dirty="0"/>
              <a:t>Juris-M is a branch of Zotero</a:t>
            </a:r>
          </a:p>
        </p:txBody>
      </p:sp>
      <p:pic>
        <p:nvPicPr>
          <p:cNvPr id="5" name="Picture 4" descr="Zotero logo">
            <a:extLst>
              <a:ext uri="{FF2B5EF4-FFF2-40B4-BE49-F238E27FC236}">
                <a16:creationId xmlns:a16="http://schemas.microsoft.com/office/drawing/2014/main" id="{8D5F1DD8-7E89-466F-8A3D-89B737778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17" y="3618922"/>
            <a:ext cx="1525371" cy="152537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222-D5C3-415B-B165-2E8BD5CE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3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20432E3-932C-40CF-BA5E-5615FC78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  <a:endParaRPr lang="en-US" dirty="0"/>
          </a:p>
        </p:txBody>
      </p:sp>
      <p:pic>
        <p:nvPicPr>
          <p:cNvPr id="10" name="Picture 9" descr="Juris-M logo">
            <a:extLst>
              <a:ext uri="{FF2B5EF4-FFF2-40B4-BE49-F238E27FC236}">
                <a16:creationId xmlns:a16="http://schemas.microsoft.com/office/drawing/2014/main" id="{AC65BF52-1072-40F8-97B9-2CEE268E3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67" y="3618922"/>
            <a:ext cx="1384120" cy="1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uris-M preferences dialog box with the Sync tab selected, Zotero online username and password entered, and Set Up Syncing button highlighted">
            <a:extLst>
              <a:ext uri="{FF2B5EF4-FFF2-40B4-BE49-F238E27FC236}">
                <a16:creationId xmlns:a16="http://schemas.microsoft.com/office/drawing/2014/main" id="{44F0DC9F-C7B1-45CF-B021-530AEB7FF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05" y="0"/>
            <a:ext cx="4715015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30</a:t>
            </a:fld>
            <a:endParaRPr lang="en-US"/>
          </a:p>
        </p:txBody>
      </p:sp>
      <p:sp>
        <p:nvSpPr>
          <p:cNvPr id="8" name="Oval 7" descr="Green circle highlighting Set Up Syncing button">
            <a:extLst>
              <a:ext uri="{FF2B5EF4-FFF2-40B4-BE49-F238E27FC236}">
                <a16:creationId xmlns:a16="http://schemas.microsoft.com/office/drawing/2014/main" id="{D5825739-CADC-4B20-A599-36BC1221E8AD}"/>
              </a:ext>
            </a:extLst>
          </p:cNvPr>
          <p:cNvSpPr/>
          <p:nvPr/>
        </p:nvSpPr>
        <p:spPr>
          <a:xfrm>
            <a:off x="3338513" y="1590261"/>
            <a:ext cx="891581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uris-M preferences dialog box with the Sync tab selected show result of setting up sync">
            <a:extLst>
              <a:ext uri="{FF2B5EF4-FFF2-40B4-BE49-F238E27FC236}">
                <a16:creationId xmlns:a16="http://schemas.microsoft.com/office/drawing/2014/main" id="{71135276-157B-4743-B105-AADDA1FE5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05" y="0"/>
            <a:ext cx="4715015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7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uris-M preferences dialog box with the Export tab selected and default format highlighted">
            <a:extLst>
              <a:ext uri="{FF2B5EF4-FFF2-40B4-BE49-F238E27FC236}">
                <a16:creationId xmlns:a16="http://schemas.microsoft.com/office/drawing/2014/main" id="{646A5617-E174-4C29-8ABE-19C812735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05" y="0"/>
            <a:ext cx="4715015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32</a:t>
            </a:fld>
            <a:endParaRPr lang="en-US"/>
          </a:p>
        </p:txBody>
      </p:sp>
      <p:sp>
        <p:nvSpPr>
          <p:cNvPr id="8" name="Oval 7" descr="Green circle highlighting pull-down list for selecting default style">
            <a:extLst>
              <a:ext uri="{FF2B5EF4-FFF2-40B4-BE49-F238E27FC236}">
                <a16:creationId xmlns:a16="http://schemas.microsoft.com/office/drawing/2014/main" id="{9D5E4A64-D9C4-48E6-8CDF-4175FA66123E}"/>
              </a:ext>
            </a:extLst>
          </p:cNvPr>
          <p:cNvSpPr/>
          <p:nvPr/>
        </p:nvSpPr>
        <p:spPr>
          <a:xfrm>
            <a:off x="2757929" y="1630017"/>
            <a:ext cx="4565222" cy="52478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uris-M preferences dialog box with the Export tab selected and default format selected showing array of preloaded styles">
            <a:extLst>
              <a:ext uri="{FF2B5EF4-FFF2-40B4-BE49-F238E27FC236}">
                <a16:creationId xmlns:a16="http://schemas.microsoft.com/office/drawing/2014/main" id="{32FD44C4-B540-4351-8440-544EE4183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05" y="0"/>
            <a:ext cx="4715015" cy="813556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69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 descr="Juris-M preferences dialog box with the Cite tab selected and default format highlighted, with an arrow showing &quot;Get additional styles&quot; button, and the OK button highlighted">
            <a:extLst>
              <a:ext uri="{FF2B5EF4-FFF2-40B4-BE49-F238E27FC236}">
                <a16:creationId xmlns:a16="http://schemas.microsoft.com/office/drawing/2014/main" id="{85AEDC7D-AB5C-416D-9015-A9AE877FC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05" y="0"/>
            <a:ext cx="4715015" cy="5670550"/>
          </a:xfrm>
          <a:prstGeom prst="rect">
            <a:avLst/>
          </a:prstGeom>
        </p:spPr>
      </p:pic>
      <p:sp>
        <p:nvSpPr>
          <p:cNvPr id="8" name="Oval 7" descr="Green circle highlighting OK button">
            <a:extLst>
              <a:ext uri="{FF2B5EF4-FFF2-40B4-BE49-F238E27FC236}">
                <a16:creationId xmlns:a16="http://schemas.microsoft.com/office/drawing/2014/main" id="{76E39876-4A9C-474C-974F-32A806247E77}"/>
              </a:ext>
            </a:extLst>
          </p:cNvPr>
          <p:cNvSpPr/>
          <p:nvPr/>
        </p:nvSpPr>
        <p:spPr>
          <a:xfrm>
            <a:off x="5375082" y="5256213"/>
            <a:ext cx="548640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 descr="Purple arrow pointing to Get additional styles ... link">
            <a:extLst>
              <a:ext uri="{FF2B5EF4-FFF2-40B4-BE49-F238E27FC236}">
                <a16:creationId xmlns:a16="http://schemas.microsoft.com/office/drawing/2014/main" id="{E2E01F6C-6DC7-45AE-8162-9066F52AEC81}"/>
              </a:ext>
            </a:extLst>
          </p:cNvPr>
          <p:cNvSpPr/>
          <p:nvPr/>
        </p:nvSpPr>
        <p:spPr>
          <a:xfrm>
            <a:off x="1676400" y="2790825"/>
            <a:ext cx="1143000" cy="74295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1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Juris-M highlighting the Sync button">
            <a:extLst>
              <a:ext uri="{FF2B5EF4-FFF2-40B4-BE49-F238E27FC236}">
                <a16:creationId xmlns:a16="http://schemas.microsoft.com/office/drawing/2014/main" id="{140B3F22-678A-41EA-BF3A-E867732C9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85" y="42188"/>
            <a:ext cx="8482116" cy="510131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35</a:t>
            </a:fld>
            <a:endParaRPr lang="en-US"/>
          </a:p>
        </p:txBody>
      </p:sp>
      <p:sp>
        <p:nvSpPr>
          <p:cNvPr id="8" name="Oval 7" descr="Green circle highlighting Sync toolbar button">
            <a:extLst>
              <a:ext uri="{FF2B5EF4-FFF2-40B4-BE49-F238E27FC236}">
                <a16:creationId xmlns:a16="http://schemas.microsoft.com/office/drawing/2014/main" id="{05F1D459-B5F5-43D3-B42B-4E898CE320C8}"/>
              </a:ext>
            </a:extLst>
          </p:cNvPr>
          <p:cNvSpPr/>
          <p:nvPr/>
        </p:nvSpPr>
        <p:spPr>
          <a:xfrm>
            <a:off x="9255318" y="413468"/>
            <a:ext cx="405517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Zotero download page, highlighting the Browse Plugins link">
            <a:extLst>
              <a:ext uri="{FF2B5EF4-FFF2-40B4-BE49-F238E27FC236}">
                <a16:creationId xmlns:a16="http://schemas.microsoft.com/office/drawing/2014/main" id="{87E64696-989F-4B6A-868E-27F9AD11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3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36</a:t>
            </a:fld>
            <a:endParaRPr lang="en-US"/>
          </a:p>
        </p:txBody>
      </p:sp>
      <p:sp>
        <p:nvSpPr>
          <p:cNvPr id="9" name="Oval 8" descr="Green circle highlighting Browse Plugins link">
            <a:extLst>
              <a:ext uri="{FF2B5EF4-FFF2-40B4-BE49-F238E27FC236}">
                <a16:creationId xmlns:a16="http://schemas.microsoft.com/office/drawing/2014/main" id="{B7BB8E0E-A3B5-4A95-B617-8AA63A9DF065}"/>
              </a:ext>
            </a:extLst>
          </p:cNvPr>
          <p:cNvSpPr/>
          <p:nvPr/>
        </p:nvSpPr>
        <p:spPr>
          <a:xfrm>
            <a:off x="5191384" y="5184127"/>
            <a:ext cx="835705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Zotero plugins page, highlighting the Zotfile plugin">
            <a:extLst>
              <a:ext uri="{FF2B5EF4-FFF2-40B4-BE49-F238E27FC236}">
                <a16:creationId xmlns:a16="http://schemas.microsoft.com/office/drawing/2014/main" id="{F6EABF34-BD6D-459F-8E3F-BF8032C17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2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37</a:t>
            </a:fld>
            <a:endParaRPr lang="en-US"/>
          </a:p>
        </p:txBody>
      </p:sp>
      <p:sp>
        <p:nvSpPr>
          <p:cNvPr id="9" name="Oval 8" descr="Green circle highlighting ZotFile link">
            <a:extLst>
              <a:ext uri="{FF2B5EF4-FFF2-40B4-BE49-F238E27FC236}">
                <a16:creationId xmlns:a16="http://schemas.microsoft.com/office/drawing/2014/main" id="{B7BB8E0E-A3B5-4A95-B617-8AA63A9DF065}"/>
              </a:ext>
            </a:extLst>
          </p:cNvPr>
          <p:cNvSpPr/>
          <p:nvPr/>
        </p:nvSpPr>
        <p:spPr>
          <a:xfrm>
            <a:off x="2960688" y="3212452"/>
            <a:ext cx="1268412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 of the Zotfile download page, highlighting the Download link">
            <a:extLst>
              <a:ext uri="{FF2B5EF4-FFF2-40B4-BE49-F238E27FC236}">
                <a16:creationId xmlns:a16="http://schemas.microsoft.com/office/drawing/2014/main" id="{1201C444-31A4-45A5-9230-64E8C7F37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2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38</a:t>
            </a:fld>
            <a:endParaRPr lang="en-US"/>
          </a:p>
        </p:txBody>
      </p:sp>
      <p:sp>
        <p:nvSpPr>
          <p:cNvPr id="9" name="Oval 8" descr="Green circle highlighting Download link">
            <a:extLst>
              <a:ext uri="{FF2B5EF4-FFF2-40B4-BE49-F238E27FC236}">
                <a16:creationId xmlns:a16="http://schemas.microsoft.com/office/drawing/2014/main" id="{B7BB8E0E-A3B5-4A95-B617-8AA63A9DF065}"/>
              </a:ext>
            </a:extLst>
          </p:cNvPr>
          <p:cNvSpPr/>
          <p:nvPr/>
        </p:nvSpPr>
        <p:spPr>
          <a:xfrm>
            <a:off x="3071737" y="1089206"/>
            <a:ext cx="800550" cy="30162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the Zotfile download page, showing the result of right-clicking on  the Download link, and highlighting  the Save Link As... link">
            <a:extLst>
              <a:ext uri="{FF2B5EF4-FFF2-40B4-BE49-F238E27FC236}">
                <a16:creationId xmlns:a16="http://schemas.microsoft.com/office/drawing/2014/main" id="{7653BE86-D388-4C6A-8737-7B9C0D2B4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1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otograph of Professor Frank Bennett, wearing an open collar plaid shirt and tilting his head">
            <a:extLst>
              <a:ext uri="{FF2B5EF4-FFF2-40B4-BE49-F238E27FC236}">
                <a16:creationId xmlns:a16="http://schemas.microsoft.com/office/drawing/2014/main" id="{967573D4-BDBB-48AB-B96A-6ECFA034B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53" y="903783"/>
            <a:ext cx="1356791" cy="1741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BAE47D-AE7A-446A-AA02-F4797CE8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they 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A618C-3FE2-4E50-8198-9E602264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Juris-M was created by Professor Frank </a:t>
            </a:r>
            <a:br>
              <a:rPr lang="en-US" dirty="0"/>
            </a:br>
            <a:r>
              <a:rPr lang="en-US" dirty="0"/>
              <a:t>Bennett at Nagoya University in Japan.</a:t>
            </a:r>
          </a:p>
          <a:p>
            <a:pPr lvl="1"/>
            <a:r>
              <a:rPr lang="en-US" dirty="0"/>
              <a:t>he teaches comparative law</a:t>
            </a:r>
          </a:p>
          <a:p>
            <a:pPr lvl="1"/>
            <a:r>
              <a:rPr lang="en-US" dirty="0"/>
              <a:t>Zotero doesn’t handle law citation the way lawyers want</a:t>
            </a:r>
          </a:p>
          <a:p>
            <a:pPr lvl="1"/>
            <a:r>
              <a:rPr lang="en-US" dirty="0"/>
              <a:t>he had students with sources in more than one language system that they needed to keep distinct, which </a:t>
            </a:r>
            <a:br>
              <a:rPr lang="en-US" dirty="0"/>
            </a:br>
            <a:r>
              <a:rPr lang="en-US" dirty="0"/>
              <a:t>Zotero can’t handle</a:t>
            </a:r>
          </a:p>
          <a:p>
            <a:r>
              <a:rPr lang="en-US" dirty="0"/>
              <a:t>it is just better for what we do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AC64A-B040-417C-9DAE-516A192A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4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A8EB391-92A6-4D58-9B29-8B05F037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  <a:endParaRPr lang="en-US" dirty="0"/>
          </a:p>
        </p:txBody>
      </p:sp>
      <p:pic>
        <p:nvPicPr>
          <p:cNvPr id="10" name="Picture 9" descr="Juris-M logo">
            <a:extLst>
              <a:ext uri="{FF2B5EF4-FFF2-40B4-BE49-F238E27FC236}">
                <a16:creationId xmlns:a16="http://schemas.microsoft.com/office/drawing/2014/main" id="{79597329-3E6B-4AFE-8B4B-19D79D0EE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67" y="3618922"/>
            <a:ext cx="1384120" cy="1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the Zotfile download page in the background">
            <a:extLst>
              <a:ext uri="{FF2B5EF4-FFF2-40B4-BE49-F238E27FC236}">
                <a16:creationId xmlns:a16="http://schemas.microsoft.com/office/drawing/2014/main" id="{7653BE86-D388-4C6A-8737-7B9C0D2B4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1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 descr="Screenshot of Windows Save File dialog box allowing you to navigate to where you save the file, and highlighting the Save button on the bottom ">
            <a:extLst>
              <a:ext uri="{FF2B5EF4-FFF2-40B4-BE49-F238E27FC236}">
                <a16:creationId xmlns:a16="http://schemas.microsoft.com/office/drawing/2014/main" id="{85D3DE6F-938B-4329-A465-2A624D065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24" y="495748"/>
            <a:ext cx="6063595" cy="3800963"/>
          </a:xfrm>
          <a:prstGeom prst="rect">
            <a:avLst/>
          </a:prstGeom>
        </p:spPr>
      </p:pic>
      <p:sp>
        <p:nvSpPr>
          <p:cNvPr id="8" name="Oval 7" descr="Green circle highlighting Save button">
            <a:extLst>
              <a:ext uri="{FF2B5EF4-FFF2-40B4-BE49-F238E27FC236}">
                <a16:creationId xmlns:a16="http://schemas.microsoft.com/office/drawing/2014/main" id="{780C0830-EFE1-491B-BD8E-001DE0D9E187}"/>
              </a:ext>
            </a:extLst>
          </p:cNvPr>
          <p:cNvSpPr/>
          <p:nvPr/>
        </p:nvSpPr>
        <p:spPr>
          <a:xfrm>
            <a:off x="8269357" y="3923000"/>
            <a:ext cx="548640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12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 in the backgroun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 descr="Screenshot of Juris-M Add-ons Manager highlighting the settings (gear) button">
            <a:extLst>
              <a:ext uri="{FF2B5EF4-FFF2-40B4-BE49-F238E27FC236}">
                <a16:creationId xmlns:a16="http://schemas.microsoft.com/office/drawing/2014/main" id="{67F88B7F-4B34-48E4-BF58-F9B566C04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4"/>
            <a:ext cx="6368825" cy="3381452"/>
          </a:xfrm>
          <a:prstGeom prst="rect">
            <a:avLst/>
          </a:prstGeom>
        </p:spPr>
      </p:pic>
      <p:sp>
        <p:nvSpPr>
          <p:cNvPr id="8" name="Oval 7" descr="Green circle highlighting Settings (gear) button">
            <a:extLst>
              <a:ext uri="{FF2B5EF4-FFF2-40B4-BE49-F238E27FC236}">
                <a16:creationId xmlns:a16="http://schemas.microsoft.com/office/drawing/2014/main" id="{4E1E8BEF-2D8C-47E7-8E90-5D4F1EA9D03E}"/>
              </a:ext>
            </a:extLst>
          </p:cNvPr>
          <p:cNvSpPr/>
          <p:nvPr/>
        </p:nvSpPr>
        <p:spPr>
          <a:xfrm>
            <a:off x="6714421" y="1510748"/>
            <a:ext cx="405517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 in the backgroun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 descr="Screenshot of Juris-M Add-ons Manager showing the settings (gear) button results and highlighting the Install Add-on From File ,,, link">
            <a:extLst>
              <a:ext uri="{FF2B5EF4-FFF2-40B4-BE49-F238E27FC236}">
                <a16:creationId xmlns:a16="http://schemas.microsoft.com/office/drawing/2014/main" id="{243B8CDD-E357-4D42-AE86-12629DD2E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8664"/>
            <a:ext cx="6368825" cy="33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20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 in the backgroun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pic>
        <p:nvPicPr>
          <p:cNvPr id="6" name="Picture 5" descr="Screenshot of Juris-M Add-ons Manager in background">
            <a:extLst>
              <a:ext uri="{FF2B5EF4-FFF2-40B4-BE49-F238E27FC236}">
                <a16:creationId xmlns:a16="http://schemas.microsoft.com/office/drawing/2014/main" id="{67F88B7F-4B34-48E4-BF58-F9B566C04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4"/>
            <a:ext cx="6368825" cy="33814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 descr="Screenshot of WIndows open file dialog, allowing you to navigate to where you saved the file, and highlighting the Open button">
            <a:extLst>
              <a:ext uri="{FF2B5EF4-FFF2-40B4-BE49-F238E27FC236}">
                <a16:creationId xmlns:a16="http://schemas.microsoft.com/office/drawing/2014/main" id="{889BEE74-FABA-4CAD-B58D-453C077DF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9" y="957561"/>
            <a:ext cx="6512035" cy="4082068"/>
          </a:xfrm>
          <a:prstGeom prst="rect">
            <a:avLst/>
          </a:prstGeom>
        </p:spPr>
      </p:pic>
      <p:sp>
        <p:nvSpPr>
          <p:cNvPr id="8" name="Oval 7" descr="Green circle highlighting Open button">
            <a:extLst>
              <a:ext uri="{FF2B5EF4-FFF2-40B4-BE49-F238E27FC236}">
                <a16:creationId xmlns:a16="http://schemas.microsoft.com/office/drawing/2014/main" id="{4E1E8BEF-2D8C-47E7-8E90-5D4F1EA9D03E}"/>
              </a:ext>
            </a:extLst>
          </p:cNvPr>
          <p:cNvSpPr/>
          <p:nvPr/>
        </p:nvSpPr>
        <p:spPr>
          <a:xfrm flipH="1">
            <a:off x="7271822" y="4695484"/>
            <a:ext cx="620574" cy="3016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 in the backgroun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pic>
        <p:nvPicPr>
          <p:cNvPr id="6" name="Picture 5" descr="Screenshot of Juris-M Add-ons Manager in background">
            <a:extLst>
              <a:ext uri="{FF2B5EF4-FFF2-40B4-BE49-F238E27FC236}">
                <a16:creationId xmlns:a16="http://schemas.microsoft.com/office/drawing/2014/main" id="{67F88B7F-4B34-48E4-BF58-F9B566C04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4"/>
            <a:ext cx="6368825" cy="33814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45</a:t>
            </a:fld>
            <a:endParaRPr lang="en-US"/>
          </a:p>
        </p:txBody>
      </p:sp>
      <p:pic>
        <p:nvPicPr>
          <p:cNvPr id="10" name="Picture 9" descr="Screenshot of software installation dialog box showing ZotFile and highlighting the Install Now button">
            <a:extLst>
              <a:ext uri="{FF2B5EF4-FFF2-40B4-BE49-F238E27FC236}">
                <a16:creationId xmlns:a16="http://schemas.microsoft.com/office/drawing/2014/main" id="{2ADC8E44-3FAE-4992-91CB-A80EE8663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14" y="1500257"/>
            <a:ext cx="5163271" cy="3572374"/>
          </a:xfrm>
          <a:prstGeom prst="rect">
            <a:avLst/>
          </a:prstGeom>
        </p:spPr>
      </p:pic>
      <p:sp>
        <p:nvSpPr>
          <p:cNvPr id="8" name="Oval 7" descr="Green circle highlighting Install Now">
            <a:extLst>
              <a:ext uri="{FF2B5EF4-FFF2-40B4-BE49-F238E27FC236}">
                <a16:creationId xmlns:a16="http://schemas.microsoft.com/office/drawing/2014/main" id="{4E1E8BEF-2D8C-47E7-8E90-5D4F1EA9D03E}"/>
              </a:ext>
            </a:extLst>
          </p:cNvPr>
          <p:cNvSpPr/>
          <p:nvPr/>
        </p:nvSpPr>
        <p:spPr>
          <a:xfrm flipH="1">
            <a:off x="6499362" y="4588281"/>
            <a:ext cx="895349" cy="4179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 in the backgroun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pic>
        <p:nvPicPr>
          <p:cNvPr id="7" name="Picture 6" descr="Screenshot of Juris-M Add-ons Manager showing ZotFile added and requesting a restart, and highlighting the Restart now link">
            <a:extLst>
              <a:ext uri="{FF2B5EF4-FFF2-40B4-BE49-F238E27FC236}">
                <a16:creationId xmlns:a16="http://schemas.microsoft.com/office/drawing/2014/main" id="{E3E14EA8-EF03-49F2-9B4F-A3D23D84E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5"/>
            <a:ext cx="6368825" cy="33814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46</a:t>
            </a:fld>
            <a:endParaRPr lang="en-US"/>
          </a:p>
        </p:txBody>
      </p:sp>
      <p:sp>
        <p:nvSpPr>
          <p:cNvPr id="8" name="Oval 7" descr="Green circle highlighting Restart now link">
            <a:extLst>
              <a:ext uri="{FF2B5EF4-FFF2-40B4-BE49-F238E27FC236}">
                <a16:creationId xmlns:a16="http://schemas.microsoft.com/office/drawing/2014/main" id="{4E1E8BEF-2D8C-47E7-8E90-5D4F1EA9D03E}"/>
              </a:ext>
            </a:extLst>
          </p:cNvPr>
          <p:cNvSpPr/>
          <p:nvPr/>
        </p:nvSpPr>
        <p:spPr>
          <a:xfrm flipH="1">
            <a:off x="4797783" y="1837131"/>
            <a:ext cx="728374" cy="3097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 in the backgroun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E14EA8-EF03-49F2-9B4F-A3D23D84E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5"/>
            <a:ext cx="6368825" cy="33814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 descr="Screenshot of Juris-M Add-ons Manager showing ZotFile installed and highlighting the Options button">
            <a:extLst>
              <a:ext uri="{FF2B5EF4-FFF2-40B4-BE49-F238E27FC236}">
                <a16:creationId xmlns:a16="http://schemas.microsoft.com/office/drawing/2014/main" id="{B023ACAA-D3AC-4E4F-9B44-D28C257AE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5"/>
            <a:ext cx="6368824" cy="3572298"/>
          </a:xfrm>
          <a:prstGeom prst="rect">
            <a:avLst/>
          </a:prstGeom>
        </p:spPr>
      </p:pic>
      <p:sp>
        <p:nvSpPr>
          <p:cNvPr id="8" name="Oval 7" descr="Green circle highlighting Options button">
            <a:extLst>
              <a:ext uri="{FF2B5EF4-FFF2-40B4-BE49-F238E27FC236}">
                <a16:creationId xmlns:a16="http://schemas.microsoft.com/office/drawing/2014/main" id="{4E1E8BEF-2D8C-47E7-8E90-5D4F1EA9D03E}"/>
              </a:ext>
            </a:extLst>
          </p:cNvPr>
          <p:cNvSpPr/>
          <p:nvPr/>
        </p:nvSpPr>
        <p:spPr>
          <a:xfrm flipH="1">
            <a:off x="5454395" y="4000644"/>
            <a:ext cx="728374" cy="3097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 in the backgroun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E14EA8-EF03-49F2-9B4F-A3D23D84E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5"/>
            <a:ext cx="6368825" cy="33814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 descr="Screenshot of Juris-M Add-ons Manager in background">
            <a:extLst>
              <a:ext uri="{FF2B5EF4-FFF2-40B4-BE49-F238E27FC236}">
                <a16:creationId xmlns:a16="http://schemas.microsoft.com/office/drawing/2014/main" id="{B023ACAA-D3AC-4E4F-9B44-D28C257AE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5"/>
            <a:ext cx="6368824" cy="3572298"/>
          </a:xfrm>
          <a:prstGeom prst="rect">
            <a:avLst/>
          </a:prstGeom>
        </p:spPr>
      </p:pic>
      <p:pic>
        <p:nvPicPr>
          <p:cNvPr id="11" name="Picture 10" descr="Screenshot of ZotFile prefernces dialog box highlighting the OK button">
            <a:extLst>
              <a:ext uri="{FF2B5EF4-FFF2-40B4-BE49-F238E27FC236}">
                <a16:creationId xmlns:a16="http://schemas.microsoft.com/office/drawing/2014/main" id="{BF53720D-C4D5-472F-B32C-D3EAEDCB2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37" y="0"/>
            <a:ext cx="4368551" cy="5670550"/>
          </a:xfrm>
          <a:prstGeom prst="rect">
            <a:avLst/>
          </a:prstGeom>
        </p:spPr>
      </p:pic>
      <p:sp>
        <p:nvSpPr>
          <p:cNvPr id="8" name="Oval 7" descr="Green circle highlighting OK button">
            <a:extLst>
              <a:ext uri="{FF2B5EF4-FFF2-40B4-BE49-F238E27FC236}">
                <a16:creationId xmlns:a16="http://schemas.microsoft.com/office/drawing/2014/main" id="{4E1E8BEF-2D8C-47E7-8E90-5D4F1EA9D03E}"/>
              </a:ext>
            </a:extLst>
          </p:cNvPr>
          <p:cNvSpPr/>
          <p:nvPr/>
        </p:nvSpPr>
        <p:spPr>
          <a:xfrm flipH="1">
            <a:off x="5674602" y="5301390"/>
            <a:ext cx="728374" cy="3097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 in the backgroun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E14EA8-EF03-49F2-9B4F-A3D23D84E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5"/>
            <a:ext cx="6368825" cy="33814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49</a:t>
            </a:fld>
            <a:endParaRPr lang="en-US"/>
          </a:p>
        </p:txBody>
      </p:sp>
      <p:pic>
        <p:nvPicPr>
          <p:cNvPr id="11" name="Picture 10" descr="Screenshot of Juris-M Add-ons Manager highlighting the Zotero Word for Windows Integration add-on and it's Options button">
            <a:extLst>
              <a:ext uri="{FF2B5EF4-FFF2-40B4-BE49-F238E27FC236}">
                <a16:creationId xmlns:a16="http://schemas.microsoft.com/office/drawing/2014/main" id="{2877A9E4-6712-49D7-8842-7D801C6AB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1" y="1148663"/>
            <a:ext cx="6368918" cy="3757292"/>
          </a:xfrm>
          <a:prstGeom prst="rect">
            <a:avLst/>
          </a:prstGeom>
        </p:spPr>
      </p:pic>
      <p:sp>
        <p:nvSpPr>
          <p:cNvPr id="8" name="Oval 7" descr="Green circle highlighting Options button">
            <a:extLst>
              <a:ext uri="{FF2B5EF4-FFF2-40B4-BE49-F238E27FC236}">
                <a16:creationId xmlns:a16="http://schemas.microsoft.com/office/drawing/2014/main" id="{4E1E8BEF-2D8C-47E7-8E90-5D4F1EA9D03E}"/>
              </a:ext>
            </a:extLst>
          </p:cNvPr>
          <p:cNvSpPr/>
          <p:nvPr/>
        </p:nvSpPr>
        <p:spPr>
          <a:xfrm flipH="1">
            <a:off x="6130455" y="3520298"/>
            <a:ext cx="492980" cy="3097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75A12-B4DD-4265-B37A-408B85A8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Zotero agrees . . .</a:t>
            </a:r>
          </a:p>
        </p:txBody>
      </p:sp>
      <p:pic>
        <p:nvPicPr>
          <p:cNvPr id="8" name="Content Placeholder 7" descr="Screenshot of Zotero webpage recommending Juris-M for heavy users of legal citations">
            <a:extLst>
              <a:ext uri="{FF2B5EF4-FFF2-40B4-BE49-F238E27FC236}">
                <a16:creationId xmlns:a16="http://schemas.microsoft.com/office/drawing/2014/main" id="{2A6F77DC-83C0-469C-AEFE-BFAA6F11E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58" y="1231417"/>
            <a:ext cx="7340508" cy="396024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2E3B7-E779-4916-BC40-11D7BB0E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CDD7D-E530-4B2E-8107-374E75B6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007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 in the backgroun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E14EA8-EF03-49F2-9B4F-A3D23D84E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5"/>
            <a:ext cx="6368825" cy="33814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50</a:t>
            </a:fld>
            <a:endParaRPr lang="en-US"/>
          </a:p>
        </p:txBody>
      </p:sp>
      <p:pic>
        <p:nvPicPr>
          <p:cNvPr id="11" name="Picture 10" descr="Screenshot of Juris-M Add-ons Manager in background">
            <a:extLst>
              <a:ext uri="{FF2B5EF4-FFF2-40B4-BE49-F238E27FC236}">
                <a16:creationId xmlns:a16="http://schemas.microsoft.com/office/drawing/2014/main" id="{2877A9E4-6712-49D7-8842-7D801C6AB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1" y="1148663"/>
            <a:ext cx="6368918" cy="3757292"/>
          </a:xfrm>
          <a:prstGeom prst="rect">
            <a:avLst/>
          </a:prstGeom>
        </p:spPr>
      </p:pic>
      <p:pic>
        <p:nvPicPr>
          <p:cNvPr id="6" name="Picture 5" descr="Screenshot of Juris-M Preferences dialog box open to the Cite tab, with Styles subtab open and highlighting the slider">
            <a:extLst>
              <a:ext uri="{FF2B5EF4-FFF2-40B4-BE49-F238E27FC236}">
                <a16:creationId xmlns:a16="http://schemas.microsoft.com/office/drawing/2014/main" id="{87F3D092-FFE5-4A05-9FA7-6B82C7CFB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24" y="0"/>
            <a:ext cx="4917177" cy="5670550"/>
          </a:xfrm>
          <a:prstGeom prst="rect">
            <a:avLst/>
          </a:prstGeom>
        </p:spPr>
      </p:pic>
      <p:sp>
        <p:nvSpPr>
          <p:cNvPr id="8" name="Oval 7" descr="Green circle highlighting menu slider">
            <a:extLst>
              <a:ext uri="{FF2B5EF4-FFF2-40B4-BE49-F238E27FC236}">
                <a16:creationId xmlns:a16="http://schemas.microsoft.com/office/drawing/2014/main" id="{4E1E8BEF-2D8C-47E7-8E90-5D4F1EA9D03E}"/>
              </a:ext>
            </a:extLst>
          </p:cNvPr>
          <p:cNvSpPr/>
          <p:nvPr/>
        </p:nvSpPr>
        <p:spPr>
          <a:xfrm flipH="1">
            <a:off x="6958344" y="1426967"/>
            <a:ext cx="357896" cy="688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 in the backgroun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E14EA8-EF03-49F2-9B4F-A3D23D84E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5"/>
            <a:ext cx="6368825" cy="33814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51</a:t>
            </a:fld>
            <a:endParaRPr lang="en-US"/>
          </a:p>
        </p:txBody>
      </p:sp>
      <p:pic>
        <p:nvPicPr>
          <p:cNvPr id="11" name="Picture 10" descr="Screenshot of Juris-M Add-ons Manager in background">
            <a:extLst>
              <a:ext uri="{FF2B5EF4-FFF2-40B4-BE49-F238E27FC236}">
                <a16:creationId xmlns:a16="http://schemas.microsoft.com/office/drawing/2014/main" id="{2877A9E4-6712-49D7-8842-7D801C6AB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1" y="1148663"/>
            <a:ext cx="6368918" cy="3757292"/>
          </a:xfrm>
          <a:prstGeom prst="rect">
            <a:avLst/>
          </a:prstGeom>
        </p:spPr>
      </p:pic>
      <p:pic>
        <p:nvPicPr>
          <p:cNvPr id="13" name="Picture 12" descr="Screenshot of Juris-M Preferences dialog box open to the Cite tab, with Word Processors subtab highlighted">
            <a:extLst>
              <a:ext uri="{FF2B5EF4-FFF2-40B4-BE49-F238E27FC236}">
                <a16:creationId xmlns:a16="http://schemas.microsoft.com/office/drawing/2014/main" id="{29707602-1921-409F-BC05-01831B299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24" y="0"/>
            <a:ext cx="4917177" cy="5670550"/>
          </a:xfrm>
          <a:prstGeom prst="rect">
            <a:avLst/>
          </a:prstGeom>
        </p:spPr>
      </p:pic>
      <p:sp>
        <p:nvSpPr>
          <p:cNvPr id="8" name="Oval 7" descr="Green circle highlighting Word Processors tab">
            <a:extLst>
              <a:ext uri="{FF2B5EF4-FFF2-40B4-BE49-F238E27FC236}">
                <a16:creationId xmlns:a16="http://schemas.microsoft.com/office/drawing/2014/main" id="{4E1E8BEF-2D8C-47E7-8E90-5D4F1EA9D03E}"/>
              </a:ext>
            </a:extLst>
          </p:cNvPr>
          <p:cNvSpPr/>
          <p:nvPr/>
        </p:nvSpPr>
        <p:spPr>
          <a:xfrm flipH="1">
            <a:off x="2960688" y="658825"/>
            <a:ext cx="851912" cy="30214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 in the backgroun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E14EA8-EF03-49F2-9B4F-A3D23D84E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5"/>
            <a:ext cx="6368825" cy="33814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52</a:t>
            </a:fld>
            <a:endParaRPr lang="en-US"/>
          </a:p>
        </p:txBody>
      </p:sp>
      <p:pic>
        <p:nvPicPr>
          <p:cNvPr id="11" name="Picture 10" descr="Screenshot of Juris-M Add-ons Manager in background">
            <a:extLst>
              <a:ext uri="{FF2B5EF4-FFF2-40B4-BE49-F238E27FC236}">
                <a16:creationId xmlns:a16="http://schemas.microsoft.com/office/drawing/2014/main" id="{2877A9E4-6712-49D7-8842-7D801C6AB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1" y="1148663"/>
            <a:ext cx="6368918" cy="3757292"/>
          </a:xfrm>
          <a:prstGeom prst="rect">
            <a:avLst/>
          </a:prstGeom>
        </p:spPr>
      </p:pic>
      <p:pic>
        <p:nvPicPr>
          <p:cNvPr id="6" name="Picture 5" descr="Screenshot of Juris-M Preferences dialog box open to the Cite tab, with Word Processors subtab open and highlighting the Use classic Add Citation dialog">
            <a:extLst>
              <a:ext uri="{FF2B5EF4-FFF2-40B4-BE49-F238E27FC236}">
                <a16:creationId xmlns:a16="http://schemas.microsoft.com/office/drawing/2014/main" id="{92A3978B-1D3C-43F2-98D6-74FF92B67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24" y="0"/>
            <a:ext cx="4917177" cy="5670550"/>
          </a:xfrm>
          <a:prstGeom prst="rect">
            <a:avLst/>
          </a:prstGeom>
        </p:spPr>
      </p:pic>
      <p:sp>
        <p:nvSpPr>
          <p:cNvPr id="12" name="Oval 11" descr="Green circle highlighting Use classic Add Citation dialog checkbox">
            <a:extLst>
              <a:ext uri="{FF2B5EF4-FFF2-40B4-BE49-F238E27FC236}">
                <a16:creationId xmlns:a16="http://schemas.microsoft.com/office/drawing/2014/main" id="{855920CA-4D1E-4F04-A4C1-709A3B2CBD15}"/>
              </a:ext>
            </a:extLst>
          </p:cNvPr>
          <p:cNvSpPr/>
          <p:nvPr/>
        </p:nvSpPr>
        <p:spPr>
          <a:xfrm>
            <a:off x="2663687" y="2297927"/>
            <a:ext cx="405517" cy="3737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Juris-M with Tools menu selected and the Add-ons link highlighted in the background">
            <a:extLst>
              <a:ext uri="{FF2B5EF4-FFF2-40B4-BE49-F238E27FC236}">
                <a16:creationId xmlns:a16="http://schemas.microsoft.com/office/drawing/2014/main" id="{F8847B59-88DB-4CEA-96B7-D6DED099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104482"/>
            <a:ext cx="7027371" cy="545335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E14EA8-EF03-49F2-9B4F-A3D23D84E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2" y="1140435"/>
            <a:ext cx="6368825" cy="33814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53</a:t>
            </a:fld>
            <a:endParaRPr lang="en-US"/>
          </a:p>
        </p:txBody>
      </p:sp>
      <p:pic>
        <p:nvPicPr>
          <p:cNvPr id="11" name="Picture 10" descr="Screenshot of Juris-M Add-ons Manager in background">
            <a:extLst>
              <a:ext uri="{FF2B5EF4-FFF2-40B4-BE49-F238E27FC236}">
                <a16:creationId xmlns:a16="http://schemas.microsoft.com/office/drawing/2014/main" id="{2877A9E4-6712-49D7-8842-7D801C6AB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1" y="1148663"/>
            <a:ext cx="6368918" cy="3757292"/>
          </a:xfrm>
          <a:prstGeom prst="rect">
            <a:avLst/>
          </a:prstGeom>
        </p:spPr>
      </p:pic>
      <p:pic>
        <p:nvPicPr>
          <p:cNvPr id="10" name="Picture 9" descr="Screenshot of Juris-M Preferences dialog box open to the Cite tab, with Word Processors subtab open with the Use classic Add Citation dialog box checked and highlighting the Reinstall Microsoft Word Add-in button">
            <a:extLst>
              <a:ext uri="{FF2B5EF4-FFF2-40B4-BE49-F238E27FC236}">
                <a16:creationId xmlns:a16="http://schemas.microsoft.com/office/drawing/2014/main" id="{454B52FF-23E7-48C8-BC2A-AF3C204C3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23" y="0"/>
            <a:ext cx="4917177" cy="5670550"/>
          </a:xfrm>
          <a:prstGeom prst="rect">
            <a:avLst/>
          </a:prstGeom>
        </p:spPr>
      </p:pic>
      <p:sp>
        <p:nvSpPr>
          <p:cNvPr id="8" name="Oval 7" descr="Green circle highlighting Reinstall Microsoft Word Add-in button">
            <a:extLst>
              <a:ext uri="{FF2B5EF4-FFF2-40B4-BE49-F238E27FC236}">
                <a16:creationId xmlns:a16="http://schemas.microsoft.com/office/drawing/2014/main" id="{4E1E8BEF-2D8C-47E7-8E90-5D4F1EA9D03E}"/>
              </a:ext>
            </a:extLst>
          </p:cNvPr>
          <p:cNvSpPr/>
          <p:nvPr/>
        </p:nvSpPr>
        <p:spPr>
          <a:xfrm flipH="1">
            <a:off x="4188400" y="1248356"/>
            <a:ext cx="1727370" cy="46117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Harvard's Hollis library catalog, with Juris-M icon in the Firefox toolbar highlighted">
            <a:extLst>
              <a:ext uri="{FF2B5EF4-FFF2-40B4-BE49-F238E27FC236}">
                <a16:creationId xmlns:a16="http://schemas.microsoft.com/office/drawing/2014/main" id="{CA8C851A-3A4A-4B25-A1ED-6A8BF2204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1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54</a:t>
            </a:fld>
            <a:endParaRPr lang="en-US"/>
          </a:p>
        </p:txBody>
      </p:sp>
      <p:sp>
        <p:nvSpPr>
          <p:cNvPr id="8" name="Oval 7" descr="Green circle highlighting Juris-M icon">
            <a:extLst>
              <a:ext uri="{FF2B5EF4-FFF2-40B4-BE49-F238E27FC236}">
                <a16:creationId xmlns:a16="http://schemas.microsoft.com/office/drawing/2014/main" id="{1DFED7C8-8F7E-4B51-AC13-09EFF0397FB2}"/>
              </a:ext>
            </a:extLst>
          </p:cNvPr>
          <p:cNvSpPr/>
          <p:nvPr/>
        </p:nvSpPr>
        <p:spPr>
          <a:xfrm>
            <a:off x="8507897" y="112712"/>
            <a:ext cx="341906" cy="380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Harvard's Hollis library catalog, with a search for Commentary ICCPR in the search box, and with Juris-M icon in the Firefox toolbar, which has changed to indicate a website, highlighted">
            <a:extLst>
              <a:ext uri="{FF2B5EF4-FFF2-40B4-BE49-F238E27FC236}">
                <a16:creationId xmlns:a16="http://schemas.microsoft.com/office/drawing/2014/main" id="{2F9E854E-7C18-40C0-98E5-945FCB6A8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1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55</a:t>
            </a:fld>
            <a:endParaRPr lang="en-US"/>
          </a:p>
        </p:txBody>
      </p:sp>
      <p:sp>
        <p:nvSpPr>
          <p:cNvPr id="8" name="Oval 7" descr="Green circle highlighting Juris-M icon which represents a webpage">
            <a:extLst>
              <a:ext uri="{FF2B5EF4-FFF2-40B4-BE49-F238E27FC236}">
                <a16:creationId xmlns:a16="http://schemas.microsoft.com/office/drawing/2014/main" id="{1DFED7C8-8F7E-4B51-AC13-09EFF0397FB2}"/>
              </a:ext>
            </a:extLst>
          </p:cNvPr>
          <p:cNvSpPr/>
          <p:nvPr/>
        </p:nvSpPr>
        <p:spPr>
          <a:xfrm>
            <a:off x="8507897" y="112712"/>
            <a:ext cx="341906" cy="380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Harvard's Hollis library catalog, showing the results of the search, with Juris-M icon in the Firefox toolbar, which has changed to a file folder, highlighted">
            <a:extLst>
              <a:ext uri="{FF2B5EF4-FFF2-40B4-BE49-F238E27FC236}">
                <a16:creationId xmlns:a16="http://schemas.microsoft.com/office/drawing/2014/main" id="{E7E16E39-812F-4E70-AC11-101773E26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1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56</a:t>
            </a:fld>
            <a:endParaRPr lang="en-US"/>
          </a:p>
        </p:txBody>
      </p:sp>
      <p:sp>
        <p:nvSpPr>
          <p:cNvPr id="8" name="Oval 7" descr="Green circle highlighting Juris-M icon which represents a file folder">
            <a:extLst>
              <a:ext uri="{FF2B5EF4-FFF2-40B4-BE49-F238E27FC236}">
                <a16:creationId xmlns:a16="http://schemas.microsoft.com/office/drawing/2014/main" id="{1DFED7C8-8F7E-4B51-AC13-09EFF0397FB2}"/>
              </a:ext>
            </a:extLst>
          </p:cNvPr>
          <p:cNvSpPr/>
          <p:nvPr/>
        </p:nvSpPr>
        <p:spPr>
          <a:xfrm>
            <a:off x="8507897" y="112712"/>
            <a:ext cx="341906" cy="380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Harvard's Hollis library catalog, with Juris-M dialog box showing check boxes for everything in the search results list on that page, with the checkboxes and the OK button highlighted">
            <a:extLst>
              <a:ext uri="{FF2B5EF4-FFF2-40B4-BE49-F238E27FC236}">
                <a16:creationId xmlns:a16="http://schemas.microsoft.com/office/drawing/2014/main" id="{06ADCAE7-58B9-4950-A256-A2D965DAE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1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57</a:t>
            </a:fld>
            <a:endParaRPr lang="en-US"/>
          </a:p>
        </p:txBody>
      </p:sp>
      <p:sp>
        <p:nvSpPr>
          <p:cNvPr id="9" name="Oval 8" descr="Green circle highlighting the checkboxes for the search result entries">
            <a:extLst>
              <a:ext uri="{FF2B5EF4-FFF2-40B4-BE49-F238E27FC236}">
                <a16:creationId xmlns:a16="http://schemas.microsoft.com/office/drawing/2014/main" id="{7AFD5113-9951-443A-A878-DA806B4D7E37}"/>
              </a:ext>
            </a:extLst>
          </p:cNvPr>
          <p:cNvSpPr/>
          <p:nvPr/>
        </p:nvSpPr>
        <p:spPr>
          <a:xfrm>
            <a:off x="3921319" y="2356305"/>
            <a:ext cx="341906" cy="8560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descr="Green circle highlighting OK button">
            <a:extLst>
              <a:ext uri="{FF2B5EF4-FFF2-40B4-BE49-F238E27FC236}">
                <a16:creationId xmlns:a16="http://schemas.microsoft.com/office/drawing/2014/main" id="{DEF7D187-AF52-4ADF-937E-2BECDCF84B40}"/>
              </a:ext>
            </a:extLst>
          </p:cNvPr>
          <p:cNvSpPr/>
          <p:nvPr/>
        </p:nvSpPr>
        <p:spPr>
          <a:xfrm>
            <a:off x="6847400" y="3501293"/>
            <a:ext cx="341906" cy="380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Harvard's Hollis library catalog, with the first result highlighted">
            <a:extLst>
              <a:ext uri="{FF2B5EF4-FFF2-40B4-BE49-F238E27FC236}">
                <a16:creationId xmlns:a16="http://schemas.microsoft.com/office/drawing/2014/main" id="{E7E16E39-812F-4E70-AC11-101773E26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1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58</a:t>
            </a:fld>
            <a:endParaRPr lang="en-US"/>
          </a:p>
        </p:txBody>
      </p:sp>
      <p:sp>
        <p:nvSpPr>
          <p:cNvPr id="9" name="Oval 8" descr="Green circle highlighting the first search result entry">
            <a:extLst>
              <a:ext uri="{FF2B5EF4-FFF2-40B4-BE49-F238E27FC236}">
                <a16:creationId xmlns:a16="http://schemas.microsoft.com/office/drawing/2014/main" id="{76318D9F-ACAD-4F04-8FC3-318D35BC4519}"/>
              </a:ext>
            </a:extLst>
          </p:cNvPr>
          <p:cNvSpPr/>
          <p:nvPr/>
        </p:nvSpPr>
        <p:spPr>
          <a:xfrm>
            <a:off x="2905029" y="1407381"/>
            <a:ext cx="3403599" cy="97801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Harvard's Hollis library catalog, showing result of selecting that item, with Juris-M icon in the Firefox toolbar, which has changed to a book, highlighted">
            <a:extLst>
              <a:ext uri="{FF2B5EF4-FFF2-40B4-BE49-F238E27FC236}">
                <a16:creationId xmlns:a16="http://schemas.microsoft.com/office/drawing/2014/main" id="{71D211D0-3080-422A-868B-1A260D8E5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1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59</a:t>
            </a:fld>
            <a:endParaRPr lang="en-US"/>
          </a:p>
        </p:txBody>
      </p:sp>
      <p:sp>
        <p:nvSpPr>
          <p:cNvPr id="8" name="Oval 7" descr="Green circle highlighting Juris-M icon which represents a book">
            <a:extLst>
              <a:ext uri="{FF2B5EF4-FFF2-40B4-BE49-F238E27FC236}">
                <a16:creationId xmlns:a16="http://schemas.microsoft.com/office/drawing/2014/main" id="{1DFED7C8-8F7E-4B51-AC13-09EFF0397FB2}"/>
              </a:ext>
            </a:extLst>
          </p:cNvPr>
          <p:cNvSpPr/>
          <p:nvPr/>
        </p:nvSpPr>
        <p:spPr>
          <a:xfrm>
            <a:off x="8507897" y="112712"/>
            <a:ext cx="341906" cy="380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5084-BF04-4891-8FA5-C0067641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they work</a:t>
            </a:r>
          </a:p>
        </p:txBody>
      </p:sp>
      <p:pic>
        <p:nvPicPr>
          <p:cNvPr id="8" name="Content Placeholder 7" descr="screenshot of a library catalog record for a book">
            <a:extLst>
              <a:ext uri="{FF2B5EF4-FFF2-40B4-BE49-F238E27FC236}">
                <a16:creationId xmlns:a16="http://schemas.microsoft.com/office/drawing/2014/main" id="{561100D1-513F-47B1-92CE-FC2FB23D9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4" y="1862369"/>
            <a:ext cx="1529728" cy="127754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61E5-5067-4751-8822-DE749B91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7" y="5218112"/>
            <a:ext cx="2266950" cy="301625"/>
          </a:xfrm>
        </p:spPr>
        <p:txBody>
          <a:bodyPr/>
          <a:lstStyle/>
          <a:p>
            <a:r>
              <a:rPr lang="en-US"/>
              <a:t>12 September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60BE2-B36B-4886-852D-E6A5C697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6</a:t>
            </a:fld>
            <a:endParaRPr lang="en-US"/>
          </a:p>
        </p:txBody>
      </p:sp>
      <p:sp>
        <p:nvSpPr>
          <p:cNvPr id="15" name="Arrow: Right 14" descr="arrow number pointing from sources to Juris-M screenshot">
            <a:extLst>
              <a:ext uri="{FF2B5EF4-FFF2-40B4-BE49-F238E27FC236}">
                <a16:creationId xmlns:a16="http://schemas.microsoft.com/office/drawing/2014/main" id="{6503F5E4-E08F-4D0E-97C7-04B2C20CD694}"/>
              </a:ext>
            </a:extLst>
          </p:cNvPr>
          <p:cNvSpPr/>
          <p:nvPr/>
        </p:nvSpPr>
        <p:spPr>
          <a:xfrm>
            <a:off x="2366179" y="3310970"/>
            <a:ext cx="1562519" cy="84283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6" name="Arrow: Right 15" descr="arrow pointing from Juris-M screenshot to Word file showing bibliography">
            <a:extLst>
              <a:ext uri="{FF2B5EF4-FFF2-40B4-BE49-F238E27FC236}">
                <a16:creationId xmlns:a16="http://schemas.microsoft.com/office/drawing/2014/main" id="{4F8D1F92-D005-4EEA-84B1-F4D117682122}"/>
              </a:ext>
            </a:extLst>
          </p:cNvPr>
          <p:cNvSpPr/>
          <p:nvPr/>
        </p:nvSpPr>
        <p:spPr>
          <a:xfrm rot="354010">
            <a:off x="6249084" y="3638251"/>
            <a:ext cx="1335819" cy="84283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 descr="screenshot of juris-m software showing that record added">
            <a:extLst>
              <a:ext uri="{FF2B5EF4-FFF2-40B4-BE49-F238E27FC236}">
                <a16:creationId xmlns:a16="http://schemas.microsoft.com/office/drawing/2014/main" id="{B43EE64E-355D-427E-B97A-96B706F67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82" y="3053610"/>
            <a:ext cx="1691653" cy="13127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230554-E79F-490D-BC63-9D0A67705AF4}"/>
              </a:ext>
            </a:extLst>
          </p:cNvPr>
          <p:cNvSpPr txBox="1"/>
          <p:nvPr/>
        </p:nvSpPr>
        <p:spPr>
          <a:xfrm>
            <a:off x="4143841" y="4442363"/>
            <a:ext cx="169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Juris-M</a:t>
            </a:r>
          </a:p>
        </p:txBody>
      </p:sp>
      <p:pic>
        <p:nvPicPr>
          <p:cNvPr id="14" name="Picture 13" descr="screenshot of a Word file showing a bibliography from Juris-M">
            <a:extLst>
              <a:ext uri="{FF2B5EF4-FFF2-40B4-BE49-F238E27FC236}">
                <a16:creationId xmlns:a16="http://schemas.microsoft.com/office/drawing/2014/main" id="{AE5D26F0-23B4-4DFA-ABAF-CA3EE93BD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69" y="3401170"/>
            <a:ext cx="1691653" cy="13036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61775F5-C92F-408F-B2D0-754ED04775D4}"/>
              </a:ext>
            </a:extLst>
          </p:cNvPr>
          <p:cNvSpPr txBox="1"/>
          <p:nvPr/>
        </p:nvSpPr>
        <p:spPr>
          <a:xfrm>
            <a:off x="7854075" y="4789921"/>
            <a:ext cx="169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3A4CED-713E-4E2D-9467-4D1A4962C607}"/>
              </a:ext>
            </a:extLst>
          </p:cNvPr>
          <p:cNvSpPr txBox="1"/>
          <p:nvPr/>
        </p:nvSpPr>
        <p:spPr>
          <a:xfrm>
            <a:off x="321498" y="4353466"/>
            <a:ext cx="169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sources</a:t>
            </a:r>
          </a:p>
        </p:txBody>
      </p:sp>
      <p:pic>
        <p:nvPicPr>
          <p:cNvPr id="26" name="Picture 25" descr="photo of open law books">
            <a:extLst>
              <a:ext uri="{FF2B5EF4-FFF2-40B4-BE49-F238E27FC236}">
                <a16:creationId xmlns:a16="http://schemas.microsoft.com/office/drawing/2014/main" id="{745AD7D1-90C8-49E5-963A-E4C6AD4A1C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6" y="3453735"/>
            <a:ext cx="1551366" cy="872643"/>
          </a:xfrm>
          <a:prstGeom prst="rect">
            <a:avLst/>
          </a:prstGeom>
        </p:spPr>
      </p:pic>
      <p:pic>
        <p:nvPicPr>
          <p:cNvPr id="31" name="Picture 30" descr="screenshot of Zotero online">
            <a:extLst>
              <a:ext uri="{FF2B5EF4-FFF2-40B4-BE49-F238E27FC236}">
                <a16:creationId xmlns:a16="http://schemas.microsoft.com/office/drawing/2014/main" id="{94BA54B4-F802-4F10-B65B-CB225C9E0E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64" y="580032"/>
            <a:ext cx="2300325" cy="1921111"/>
          </a:xfrm>
          <a:prstGeom prst="rect">
            <a:avLst/>
          </a:prstGeom>
        </p:spPr>
      </p:pic>
      <p:sp>
        <p:nvSpPr>
          <p:cNvPr id="32" name="Arrow: Left-Right 31" descr="two-ended arrow pointing between Juris-M screenshot and Zotero online screenshot">
            <a:extLst>
              <a:ext uri="{FF2B5EF4-FFF2-40B4-BE49-F238E27FC236}">
                <a16:creationId xmlns:a16="http://schemas.microsoft.com/office/drawing/2014/main" id="{7E47971C-9004-43BF-B0E9-E71CCB9F65F5}"/>
              </a:ext>
            </a:extLst>
          </p:cNvPr>
          <p:cNvSpPr/>
          <p:nvPr/>
        </p:nvSpPr>
        <p:spPr>
          <a:xfrm rot="18627472">
            <a:off x="5090854" y="1837559"/>
            <a:ext cx="1913030" cy="749027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813483-D8CA-49F5-8DE2-6BF4F4C878CA}"/>
              </a:ext>
            </a:extLst>
          </p:cNvPr>
          <p:cNvSpPr txBox="1"/>
          <p:nvPr/>
        </p:nvSpPr>
        <p:spPr>
          <a:xfrm>
            <a:off x="6916993" y="2510101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Zotero online</a:t>
            </a:r>
          </a:p>
        </p:txBody>
      </p:sp>
    </p:spTree>
    <p:extLst>
      <p:ext uri="{BB962C8B-B14F-4D97-AF65-F5344CB8AC3E}">
        <p14:creationId xmlns:p14="http://schemas.microsoft.com/office/powerpoint/2010/main" val="24554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/>
      <p:bldP spid="22" grpId="0"/>
      <p:bldP spid="20" grpId="0"/>
      <p:bldP spid="32" grpId="0" animBg="1"/>
      <p:bldP spid="3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Harvard's Hollis library catalog, showing the result of clicking on the icon, as a dialog box showing its incorporation in to your Juris-M library, and also highlighting the Export RIS link on the page">
            <a:extLst>
              <a:ext uri="{FF2B5EF4-FFF2-40B4-BE49-F238E27FC236}">
                <a16:creationId xmlns:a16="http://schemas.microsoft.com/office/drawing/2014/main" id="{AD3D0B64-DBA4-41B5-B13F-17331ABFF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1" y="0"/>
            <a:ext cx="6789877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60</a:t>
            </a:fld>
            <a:endParaRPr lang="en-US"/>
          </a:p>
        </p:txBody>
      </p:sp>
      <p:sp>
        <p:nvSpPr>
          <p:cNvPr id="6" name="Oval 5" descr="Green circle highlighting Export RIS link">
            <a:extLst>
              <a:ext uri="{FF2B5EF4-FFF2-40B4-BE49-F238E27FC236}">
                <a16:creationId xmlns:a16="http://schemas.microsoft.com/office/drawing/2014/main" id="{6846DCEB-6D22-45AB-B8EF-A406440CE74B}"/>
              </a:ext>
            </a:extLst>
          </p:cNvPr>
          <p:cNvSpPr/>
          <p:nvPr/>
        </p:nvSpPr>
        <p:spPr>
          <a:xfrm>
            <a:off x="5596898" y="2312988"/>
            <a:ext cx="384801" cy="44926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Juris-M showing that item now in your library">
            <a:extLst>
              <a:ext uri="{FF2B5EF4-FFF2-40B4-BE49-F238E27FC236}">
                <a16:creationId xmlns:a16="http://schemas.microsoft.com/office/drawing/2014/main" id="{5BDAE4EB-E504-4D4D-911E-E250FD707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45" y="118965"/>
            <a:ext cx="7008708" cy="543887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118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Microsoft Word open to a document">
            <a:extLst>
              <a:ext uri="{FF2B5EF4-FFF2-40B4-BE49-F238E27FC236}">
                <a16:creationId xmlns:a16="http://schemas.microsoft.com/office/drawing/2014/main" id="{0578127B-BB8E-4932-8440-B6DEAFA5F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4" y="112712"/>
            <a:ext cx="6998090" cy="544817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502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Microsoft Word open to a document closeup">
            <a:extLst>
              <a:ext uri="{FF2B5EF4-FFF2-40B4-BE49-F238E27FC236}">
                <a16:creationId xmlns:a16="http://schemas.microsoft.com/office/drawing/2014/main" id="{EA302831-8846-4A2D-9F99-0C45DDC90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46" t="-52021" r="29897" b="55701"/>
          <a:stretch/>
        </p:blipFill>
        <p:spPr>
          <a:xfrm>
            <a:off x="-3101010" y="-4226843"/>
            <a:ext cx="12602862" cy="901352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63</a:t>
            </a:fld>
            <a:endParaRPr lang="en-US"/>
          </a:p>
        </p:txBody>
      </p:sp>
      <p:sp>
        <p:nvSpPr>
          <p:cNvPr id="8" name="Oval 7" descr="Green circle highlighting Zotero tab on Word ribbon">
            <a:extLst>
              <a:ext uri="{FF2B5EF4-FFF2-40B4-BE49-F238E27FC236}">
                <a16:creationId xmlns:a16="http://schemas.microsoft.com/office/drawing/2014/main" id="{290D532C-D8B6-414F-9E32-ADEF9E63A49E}"/>
              </a:ext>
            </a:extLst>
          </p:cNvPr>
          <p:cNvSpPr/>
          <p:nvPr/>
        </p:nvSpPr>
        <p:spPr>
          <a:xfrm>
            <a:off x="5860112" y="804476"/>
            <a:ext cx="500931" cy="3882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Microsoft Word open to a document showing Zotero toolbar">
            <a:extLst>
              <a:ext uri="{FF2B5EF4-FFF2-40B4-BE49-F238E27FC236}">
                <a16:creationId xmlns:a16="http://schemas.microsoft.com/office/drawing/2014/main" id="{C763840B-21B7-4581-A7FD-3FEB89819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4" y="109660"/>
            <a:ext cx="6998090" cy="544817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73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65</a:t>
            </a:fld>
            <a:endParaRPr lang="en-US"/>
          </a:p>
        </p:txBody>
      </p:sp>
      <p:pic>
        <p:nvPicPr>
          <p:cNvPr id="12" name="Picture 11" descr="Screenshot of Microsoft Word open to a document closeup showing Zotero toolbar">
            <a:extLst>
              <a:ext uri="{FF2B5EF4-FFF2-40B4-BE49-F238E27FC236}">
                <a16:creationId xmlns:a16="http://schemas.microsoft.com/office/drawing/2014/main" id="{DEC54BD8-9DB9-4591-9473-24AB339E6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36" y="1025272"/>
            <a:ext cx="6306430" cy="3620005"/>
          </a:xfrm>
          <a:prstGeom prst="rect">
            <a:avLst/>
          </a:prstGeom>
        </p:spPr>
      </p:pic>
      <p:sp>
        <p:nvSpPr>
          <p:cNvPr id="8" name="Oval 7" descr="Green circle highlighting Add/Edit Citation button on Zotero tab ribbon">
            <a:extLst>
              <a:ext uri="{FF2B5EF4-FFF2-40B4-BE49-F238E27FC236}">
                <a16:creationId xmlns:a16="http://schemas.microsoft.com/office/drawing/2014/main" id="{290D532C-D8B6-414F-9E32-ADEF9E63A49E}"/>
              </a:ext>
            </a:extLst>
          </p:cNvPr>
          <p:cNvSpPr/>
          <p:nvPr/>
        </p:nvSpPr>
        <p:spPr>
          <a:xfrm>
            <a:off x="1887098" y="1599484"/>
            <a:ext cx="576826" cy="8654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66</a:t>
            </a:fld>
            <a:endParaRPr lang="en-US"/>
          </a:p>
        </p:txBody>
      </p:sp>
      <p:pic>
        <p:nvPicPr>
          <p:cNvPr id="6" name="Picture 5" descr="Screenshot of Juris-M Document Preferences dialog box with Footnotes radio button selected">
            <a:extLst>
              <a:ext uri="{FF2B5EF4-FFF2-40B4-BE49-F238E27FC236}">
                <a16:creationId xmlns:a16="http://schemas.microsoft.com/office/drawing/2014/main" id="{A7E7EB40-3F21-4E59-8C12-A27ECCC40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11" y="-1"/>
            <a:ext cx="6590853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307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Juris-M Document Preferences dialog box with JM Indigo Book (law reviews) style selected and with Footnotes radio button selected">
            <a:extLst>
              <a:ext uri="{FF2B5EF4-FFF2-40B4-BE49-F238E27FC236}">
                <a16:creationId xmlns:a16="http://schemas.microsoft.com/office/drawing/2014/main" id="{060FD47B-FD42-41B0-8F46-77278287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10" y="0"/>
            <a:ext cx="6590853" cy="56705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67</a:t>
            </a:fld>
            <a:endParaRPr lang="en-US"/>
          </a:p>
        </p:txBody>
      </p:sp>
      <p:sp>
        <p:nvSpPr>
          <p:cNvPr id="8" name="Oval 7" descr="Green circle highlighting OK button">
            <a:extLst>
              <a:ext uri="{FF2B5EF4-FFF2-40B4-BE49-F238E27FC236}">
                <a16:creationId xmlns:a16="http://schemas.microsoft.com/office/drawing/2014/main" id="{6488642D-5F90-47DF-B02C-662ED6FFECA3}"/>
              </a:ext>
            </a:extLst>
          </p:cNvPr>
          <p:cNvSpPr/>
          <p:nvPr/>
        </p:nvSpPr>
        <p:spPr>
          <a:xfrm>
            <a:off x="6328460" y="5216890"/>
            <a:ext cx="692542" cy="380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Green circle highlighting Footnotes/Endnotes display option radio buttons">
            <a:extLst>
              <a:ext uri="{FF2B5EF4-FFF2-40B4-BE49-F238E27FC236}">
                <a16:creationId xmlns:a16="http://schemas.microsoft.com/office/drawing/2014/main" id="{07236B2B-856B-477E-A0EA-798732C9E68E}"/>
              </a:ext>
            </a:extLst>
          </p:cNvPr>
          <p:cNvSpPr/>
          <p:nvPr/>
        </p:nvSpPr>
        <p:spPr>
          <a:xfrm>
            <a:off x="2268146" y="2835275"/>
            <a:ext cx="1637104" cy="69849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4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Microsoft Word open to a document in the background and showing Juris-M Add Citation standard dialog box">
            <a:extLst>
              <a:ext uri="{FF2B5EF4-FFF2-40B4-BE49-F238E27FC236}">
                <a16:creationId xmlns:a16="http://schemas.microsoft.com/office/drawing/2014/main" id="{35CCA9C1-047F-4E95-9E7B-61A2B6B23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19307"/>
            <a:ext cx="6977227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68</a:t>
            </a:fld>
            <a:endParaRPr lang="en-US"/>
          </a:p>
        </p:txBody>
      </p:sp>
      <p:sp>
        <p:nvSpPr>
          <p:cNvPr id="8" name="Oval 7" descr="Green circle highlighting Juris-M entry settings icon">
            <a:extLst>
              <a:ext uri="{FF2B5EF4-FFF2-40B4-BE49-F238E27FC236}">
                <a16:creationId xmlns:a16="http://schemas.microsoft.com/office/drawing/2014/main" id="{6488642D-5F90-47DF-B02C-662ED6FFECA3}"/>
              </a:ext>
            </a:extLst>
          </p:cNvPr>
          <p:cNvSpPr/>
          <p:nvPr/>
        </p:nvSpPr>
        <p:spPr>
          <a:xfrm>
            <a:off x="4722295" y="2561155"/>
            <a:ext cx="413432" cy="3967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Microsoft Word open to a document in the background and showing Juris-M Add Citation standard dialog box and showing result of clicking on settings icon with menu appearing that has Classic Vies as its only option">
            <a:extLst>
              <a:ext uri="{FF2B5EF4-FFF2-40B4-BE49-F238E27FC236}">
                <a16:creationId xmlns:a16="http://schemas.microsoft.com/office/drawing/2014/main" id="{19EF7014-3163-459D-B2C3-42C4812C0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22610"/>
            <a:ext cx="6977227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5084-BF04-4891-8FA5-C0067641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they work</a:t>
            </a:r>
          </a:p>
        </p:txBody>
      </p:sp>
      <p:pic>
        <p:nvPicPr>
          <p:cNvPr id="8" name="Content Placeholder 7" descr="screenshot of a library catalog record for a book">
            <a:extLst>
              <a:ext uri="{FF2B5EF4-FFF2-40B4-BE49-F238E27FC236}">
                <a16:creationId xmlns:a16="http://schemas.microsoft.com/office/drawing/2014/main" id="{561100D1-513F-47B1-92CE-FC2FB23D9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6" y="1775299"/>
            <a:ext cx="2302553" cy="19229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61E5-5067-4751-8822-DE749B91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7" y="5218112"/>
            <a:ext cx="2266950" cy="301625"/>
          </a:xfrm>
        </p:spPr>
        <p:txBody>
          <a:bodyPr/>
          <a:lstStyle/>
          <a:p>
            <a:r>
              <a:rPr lang="en-US"/>
              <a:t>12 September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60BE2-B36B-4886-852D-E6A5C697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screenshot of juris-m software showing that record added">
            <a:extLst>
              <a:ext uri="{FF2B5EF4-FFF2-40B4-BE49-F238E27FC236}">
                <a16:creationId xmlns:a16="http://schemas.microsoft.com/office/drawing/2014/main" id="{B43EE64E-355D-427E-B97A-96B706F67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66" y="1836727"/>
            <a:ext cx="2478004" cy="1922972"/>
          </a:xfrm>
          <a:prstGeom prst="rect">
            <a:avLst/>
          </a:prstGeom>
        </p:spPr>
      </p:pic>
      <p:pic>
        <p:nvPicPr>
          <p:cNvPr id="12" name="Picture 11" descr="screenshot of a Word file showing citation from Juris-M">
            <a:extLst>
              <a:ext uri="{FF2B5EF4-FFF2-40B4-BE49-F238E27FC236}">
                <a16:creationId xmlns:a16="http://schemas.microsoft.com/office/drawing/2014/main" id="{03297252-7B6C-4BD3-8419-67A854210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01" y="638795"/>
            <a:ext cx="2470024" cy="1922972"/>
          </a:xfrm>
          <a:prstGeom prst="rect">
            <a:avLst/>
          </a:prstGeom>
        </p:spPr>
      </p:pic>
      <p:pic>
        <p:nvPicPr>
          <p:cNvPr id="14" name="Picture 13" descr="screenshot of a Word file showing a bibliography from Juris-M">
            <a:extLst>
              <a:ext uri="{FF2B5EF4-FFF2-40B4-BE49-F238E27FC236}">
                <a16:creationId xmlns:a16="http://schemas.microsoft.com/office/drawing/2014/main" id="{AE5D26F0-23B4-4DFA-ABAF-CA3EE93BD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20" y="3104975"/>
            <a:ext cx="2478005" cy="1909609"/>
          </a:xfrm>
          <a:prstGeom prst="rect">
            <a:avLst/>
          </a:prstGeom>
        </p:spPr>
      </p:pic>
      <p:sp>
        <p:nvSpPr>
          <p:cNvPr id="15" name="Arrow: Right 14" descr="arrow number 1 pointing from library catalog record screenshot to Juris-M screenshot">
            <a:extLst>
              <a:ext uri="{FF2B5EF4-FFF2-40B4-BE49-F238E27FC236}">
                <a16:creationId xmlns:a16="http://schemas.microsoft.com/office/drawing/2014/main" id="{6503F5E4-E08F-4D0E-97C7-04B2C20CD694}"/>
              </a:ext>
            </a:extLst>
          </p:cNvPr>
          <p:cNvSpPr/>
          <p:nvPr/>
        </p:nvSpPr>
        <p:spPr>
          <a:xfrm>
            <a:off x="2655658" y="2376793"/>
            <a:ext cx="759189" cy="84283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6" name="Arrow: Right 15" descr="arrow number 2 pointing from Juris-M screenshot to Word file showing paper with citation">
            <a:extLst>
              <a:ext uri="{FF2B5EF4-FFF2-40B4-BE49-F238E27FC236}">
                <a16:creationId xmlns:a16="http://schemas.microsoft.com/office/drawing/2014/main" id="{4F8D1F92-D005-4EEA-84B1-F4D117682122}"/>
              </a:ext>
            </a:extLst>
          </p:cNvPr>
          <p:cNvSpPr/>
          <p:nvPr/>
        </p:nvSpPr>
        <p:spPr>
          <a:xfrm>
            <a:off x="6128091" y="1718928"/>
            <a:ext cx="759189" cy="84283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en-US" sz="2400" dirty="0"/>
          </a:p>
        </p:txBody>
      </p:sp>
      <p:sp>
        <p:nvSpPr>
          <p:cNvPr id="17" name="Arrow: Right 16" descr="arrow number 3 pointing from Juris-M screenshot to Word file showing bibliography">
            <a:extLst>
              <a:ext uri="{FF2B5EF4-FFF2-40B4-BE49-F238E27FC236}">
                <a16:creationId xmlns:a16="http://schemas.microsoft.com/office/drawing/2014/main" id="{AE9A7647-DDA5-4304-92AE-47B5B3727387}"/>
              </a:ext>
            </a:extLst>
          </p:cNvPr>
          <p:cNvSpPr/>
          <p:nvPr/>
        </p:nvSpPr>
        <p:spPr>
          <a:xfrm>
            <a:off x="6124100" y="3104975"/>
            <a:ext cx="759189" cy="84283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3A4CED-713E-4E2D-9467-4D1A4962C607}"/>
              </a:ext>
            </a:extLst>
          </p:cNvPr>
          <p:cNvSpPr txBox="1"/>
          <p:nvPr/>
        </p:nvSpPr>
        <p:spPr>
          <a:xfrm>
            <a:off x="525534" y="4059777"/>
            <a:ext cx="169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230554-E79F-490D-BC63-9D0A67705AF4}"/>
              </a:ext>
            </a:extLst>
          </p:cNvPr>
          <p:cNvSpPr txBox="1"/>
          <p:nvPr/>
        </p:nvSpPr>
        <p:spPr>
          <a:xfrm>
            <a:off x="3912141" y="4059778"/>
            <a:ext cx="169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Juris-M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1775F5-C92F-408F-B2D0-754ED04775D4}"/>
              </a:ext>
            </a:extLst>
          </p:cNvPr>
          <p:cNvSpPr txBox="1"/>
          <p:nvPr/>
        </p:nvSpPr>
        <p:spPr>
          <a:xfrm>
            <a:off x="7403595" y="2598481"/>
            <a:ext cx="169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01E5D-69D9-4F69-8C0E-67252F517FFF}"/>
              </a:ext>
            </a:extLst>
          </p:cNvPr>
          <p:cNvSpPr txBox="1"/>
          <p:nvPr/>
        </p:nvSpPr>
        <p:spPr>
          <a:xfrm>
            <a:off x="7403595" y="239378"/>
            <a:ext cx="169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draft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60B21-1E28-430C-9698-63F1E7EA7530}"/>
              </a:ext>
            </a:extLst>
          </p:cNvPr>
          <p:cNvSpPr txBox="1"/>
          <p:nvPr/>
        </p:nvSpPr>
        <p:spPr>
          <a:xfrm>
            <a:off x="7403594" y="4969507"/>
            <a:ext cx="169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bibliography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940B6-7B70-472D-A93C-7BC8545008E6}"/>
              </a:ext>
            </a:extLst>
          </p:cNvPr>
          <p:cNvSpPr txBox="1"/>
          <p:nvPr/>
        </p:nvSpPr>
        <p:spPr>
          <a:xfrm>
            <a:off x="2246127" y="3174924"/>
            <a:ext cx="1549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browser connector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3177C5-17E0-4CF8-8DCE-AC801D2936A0}"/>
              </a:ext>
            </a:extLst>
          </p:cNvPr>
          <p:cNvSpPr txBox="1"/>
          <p:nvPr/>
        </p:nvSpPr>
        <p:spPr>
          <a:xfrm>
            <a:off x="5907536" y="2553248"/>
            <a:ext cx="1807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word processor plugin</a:t>
            </a:r>
          </a:p>
        </p:txBody>
      </p:sp>
    </p:spTree>
    <p:extLst>
      <p:ext uri="{BB962C8B-B14F-4D97-AF65-F5344CB8AC3E}">
        <p14:creationId xmlns:p14="http://schemas.microsoft.com/office/powerpoint/2010/main" val="17966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/>
      <p:bldP spid="21" grpId="0"/>
      <p:bldP spid="22" grpId="0"/>
      <p:bldP spid="23" grpId="0"/>
      <p:bldP spid="24" grpId="0"/>
      <p:bldP spid="3" grpId="0"/>
      <p:bldP spid="1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Microsoft Word open to a document in the background and showing Juris-M Add Citation Classic dialog box">
            <a:extLst>
              <a:ext uri="{FF2B5EF4-FFF2-40B4-BE49-F238E27FC236}">
                <a16:creationId xmlns:a16="http://schemas.microsoft.com/office/drawing/2014/main" id="{8BD4FFF6-C806-4956-A6D3-15555C516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22610"/>
            <a:ext cx="6977227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610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Microsoft Word open to a document in the background and showing Juris-M Add Citation Classic dialog box stretched out, one source selected, and a page number entered">
            <a:extLst>
              <a:ext uri="{FF2B5EF4-FFF2-40B4-BE49-F238E27FC236}">
                <a16:creationId xmlns:a16="http://schemas.microsoft.com/office/drawing/2014/main" id="{F6E50509-BFFE-403D-909D-6E355307A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0" y="125903"/>
            <a:ext cx="6977227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98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 of Microsoft Word open to a document in the background">
            <a:extLst>
              <a:ext uri="{FF2B5EF4-FFF2-40B4-BE49-F238E27FC236}">
                <a16:creationId xmlns:a16="http://schemas.microsoft.com/office/drawing/2014/main" id="{FE2A8A4B-F305-4B06-AE5A-98834F72E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6977227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72</a:t>
            </a:fld>
            <a:endParaRPr lang="en-US"/>
          </a:p>
        </p:txBody>
      </p:sp>
      <p:pic>
        <p:nvPicPr>
          <p:cNvPr id="11" name="Picture 10" descr="Closeup of citation">
            <a:extLst>
              <a:ext uri="{FF2B5EF4-FFF2-40B4-BE49-F238E27FC236}">
                <a16:creationId xmlns:a16="http://schemas.microsoft.com/office/drawing/2014/main" id="{62578478-06AD-4E1B-97DC-EAA687D11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83432" r="26627" b="4208"/>
          <a:stretch/>
        </p:blipFill>
        <p:spPr>
          <a:xfrm>
            <a:off x="616745" y="2104770"/>
            <a:ext cx="8770143" cy="1733385"/>
          </a:xfrm>
          <a:prstGeom prst="rect">
            <a:avLst/>
          </a:prstGeom>
          <a:effectLst>
            <a:outerShdw blurRad="76200" dir="18900000" sy="23000" kx="-1200000" algn="bl" rotWithShape="0">
              <a:srgbClr val="7030A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75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Microsoft Word open to a document in the background">
            <a:extLst>
              <a:ext uri="{FF2B5EF4-FFF2-40B4-BE49-F238E27FC236}">
                <a16:creationId xmlns:a16="http://schemas.microsoft.com/office/drawing/2014/main" id="{D2FD1AC4-C240-4293-87A8-43FF249E3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6187"/>
            <a:ext cx="6977227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737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Microsoft Word open to a document in the background">
            <a:extLst>
              <a:ext uri="{FF2B5EF4-FFF2-40B4-BE49-F238E27FC236}">
                <a16:creationId xmlns:a16="http://schemas.microsoft.com/office/drawing/2014/main" id="{5F0E092E-E74F-498F-9A3C-0BE927AFE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6977227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74</a:t>
            </a:fld>
            <a:endParaRPr lang="en-US"/>
          </a:p>
        </p:txBody>
      </p:sp>
      <p:pic>
        <p:nvPicPr>
          <p:cNvPr id="7" name="Picture 6" descr="Closeup of citation">
            <a:extLst>
              <a:ext uri="{FF2B5EF4-FFF2-40B4-BE49-F238E27FC236}">
                <a16:creationId xmlns:a16="http://schemas.microsoft.com/office/drawing/2014/main" id="{B58E564A-74F0-431C-9C05-6ED784EA0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85088" r="33458" b="4208"/>
          <a:stretch/>
        </p:blipFill>
        <p:spPr>
          <a:xfrm>
            <a:off x="632616" y="2211773"/>
            <a:ext cx="8815392" cy="181547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572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Microsoft Word open to a document in the background">
            <a:extLst>
              <a:ext uri="{FF2B5EF4-FFF2-40B4-BE49-F238E27FC236}">
                <a16:creationId xmlns:a16="http://schemas.microsoft.com/office/drawing/2014/main" id="{E5D3E1B9-A444-4494-B639-42402BD52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63" y="139830"/>
            <a:ext cx="6977227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373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Microsoft Word open to a document in the background">
            <a:extLst>
              <a:ext uri="{FF2B5EF4-FFF2-40B4-BE49-F238E27FC236}">
                <a16:creationId xmlns:a16="http://schemas.microsoft.com/office/drawing/2014/main" id="{BF4BF120-0097-4D78-8AC0-7DF13C0AF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6977227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76</a:t>
            </a:fld>
            <a:endParaRPr lang="en-US"/>
          </a:p>
        </p:txBody>
      </p:sp>
      <p:pic>
        <p:nvPicPr>
          <p:cNvPr id="9" name="Picture 8" descr="Closeup of citation">
            <a:extLst>
              <a:ext uri="{FF2B5EF4-FFF2-40B4-BE49-F238E27FC236}">
                <a16:creationId xmlns:a16="http://schemas.microsoft.com/office/drawing/2014/main" id="{82AD61FD-6F79-4F42-901E-D4455E555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6" t="79598" r="34527" b="10109"/>
          <a:stretch/>
        </p:blipFill>
        <p:spPr>
          <a:xfrm>
            <a:off x="571496" y="2197063"/>
            <a:ext cx="8815392" cy="18301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4816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Microsoft Word open to a document in the background">
            <a:extLst>
              <a:ext uri="{FF2B5EF4-FFF2-40B4-BE49-F238E27FC236}">
                <a16:creationId xmlns:a16="http://schemas.microsoft.com/office/drawing/2014/main" id="{FB658783-3E58-44ED-A93E-160B7099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6977227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358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Microsoft Word open to a document in the background">
            <a:extLst>
              <a:ext uri="{FF2B5EF4-FFF2-40B4-BE49-F238E27FC236}">
                <a16:creationId xmlns:a16="http://schemas.microsoft.com/office/drawing/2014/main" id="{02AABB93-1822-46D8-AF3B-44B333869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6977227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78</a:t>
            </a:fld>
            <a:endParaRPr lang="en-US"/>
          </a:p>
        </p:txBody>
      </p:sp>
      <p:pic>
        <p:nvPicPr>
          <p:cNvPr id="8" name="Picture 7" descr="Closeup of citation">
            <a:extLst>
              <a:ext uri="{FF2B5EF4-FFF2-40B4-BE49-F238E27FC236}">
                <a16:creationId xmlns:a16="http://schemas.microsoft.com/office/drawing/2014/main" id="{2245BF97-C3E4-4179-B7A0-0B5D921EC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t="79255" r="34660" b="10109"/>
          <a:stretch/>
        </p:blipFill>
        <p:spPr>
          <a:xfrm>
            <a:off x="760035" y="2187336"/>
            <a:ext cx="8560553" cy="18301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8247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Microsoft Word open to a document with bibliography headings in it">
            <a:extLst>
              <a:ext uri="{FF2B5EF4-FFF2-40B4-BE49-F238E27FC236}">
                <a16:creationId xmlns:a16="http://schemas.microsoft.com/office/drawing/2014/main" id="{26D57588-541A-46FC-9FB4-22B8E9534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7048751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1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FA53E7-1485-48DD-A680-A9DE78A6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install Juris-M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7AFC51F-BFDB-4940-8D30-66DC7C0A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60110C-49AE-4F8B-9B5C-5B1F50D3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732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Juris-M">
            <a:extLst>
              <a:ext uri="{FF2B5EF4-FFF2-40B4-BE49-F238E27FC236}">
                <a16:creationId xmlns:a16="http://schemas.microsoft.com/office/drawing/2014/main" id="{6D8061D1-2C56-46B2-9AC4-92746289B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7048751" cy="546994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80</a:t>
            </a:fld>
            <a:endParaRPr lang="en-US"/>
          </a:p>
        </p:txBody>
      </p:sp>
      <p:sp>
        <p:nvSpPr>
          <p:cNvPr id="7" name="Oval 6" descr="Green circle highlighting Book tag">
            <a:extLst>
              <a:ext uri="{FF2B5EF4-FFF2-40B4-BE49-F238E27FC236}">
                <a16:creationId xmlns:a16="http://schemas.microsoft.com/office/drawing/2014/main" id="{228C6D67-E12F-4D65-83A4-AD1831040F8C}"/>
              </a:ext>
            </a:extLst>
          </p:cNvPr>
          <p:cNvSpPr/>
          <p:nvPr/>
        </p:nvSpPr>
        <p:spPr>
          <a:xfrm>
            <a:off x="2039004" y="2758635"/>
            <a:ext cx="341906" cy="380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Juris-M">
            <a:extLst>
              <a:ext uri="{FF2B5EF4-FFF2-40B4-BE49-F238E27FC236}">
                <a16:creationId xmlns:a16="http://schemas.microsoft.com/office/drawing/2014/main" id="{CE3614CC-15D5-4017-9E67-C305ED320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7048751" cy="546994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96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Juris-M">
            <a:extLst>
              <a:ext uri="{FF2B5EF4-FFF2-40B4-BE49-F238E27FC236}">
                <a16:creationId xmlns:a16="http://schemas.microsoft.com/office/drawing/2014/main" id="{3EF1D88C-1AE3-46F3-9192-01F47832F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7048751" cy="546994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155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Juris-M">
            <a:extLst>
              <a:ext uri="{FF2B5EF4-FFF2-40B4-BE49-F238E27FC236}">
                <a16:creationId xmlns:a16="http://schemas.microsoft.com/office/drawing/2014/main" id="{41B24913-7E3A-403A-AC0E-566A13072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7048751" cy="546994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83</a:t>
            </a:fld>
            <a:endParaRPr lang="en-US"/>
          </a:p>
        </p:txBody>
      </p:sp>
      <p:sp>
        <p:nvSpPr>
          <p:cNvPr id="7" name="Oval 6" descr="Green circle highlighting Bibliography radio button">
            <a:extLst>
              <a:ext uri="{FF2B5EF4-FFF2-40B4-BE49-F238E27FC236}">
                <a16:creationId xmlns:a16="http://schemas.microsoft.com/office/drawing/2014/main" id="{14255DDF-E460-4727-B887-6B68D07B3104}"/>
              </a:ext>
            </a:extLst>
          </p:cNvPr>
          <p:cNvSpPr/>
          <p:nvPr/>
        </p:nvSpPr>
        <p:spPr>
          <a:xfrm>
            <a:off x="4468633" y="3053301"/>
            <a:ext cx="667909" cy="1935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Green circle highlighting Copy to Clipboard radio button">
            <a:extLst>
              <a:ext uri="{FF2B5EF4-FFF2-40B4-BE49-F238E27FC236}">
                <a16:creationId xmlns:a16="http://schemas.microsoft.com/office/drawing/2014/main" id="{6CE126BC-94D8-4E19-BC79-5D0758276D76}"/>
              </a:ext>
            </a:extLst>
          </p:cNvPr>
          <p:cNvSpPr/>
          <p:nvPr/>
        </p:nvSpPr>
        <p:spPr>
          <a:xfrm>
            <a:off x="4532243" y="3872285"/>
            <a:ext cx="731519" cy="27167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 of Microsoft Word open to a document with bibliography pasted in">
            <a:extLst>
              <a:ext uri="{FF2B5EF4-FFF2-40B4-BE49-F238E27FC236}">
                <a16:creationId xmlns:a16="http://schemas.microsoft.com/office/drawing/2014/main" id="{AAB93B24-1B88-42BC-9F28-EA675BE9E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7048751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0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Juris-M">
            <a:extLst>
              <a:ext uri="{FF2B5EF4-FFF2-40B4-BE49-F238E27FC236}">
                <a16:creationId xmlns:a16="http://schemas.microsoft.com/office/drawing/2014/main" id="{EC194944-40F2-4799-BFED-8D110A34B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7048751" cy="546994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85</a:t>
            </a:fld>
            <a:endParaRPr lang="en-US"/>
          </a:p>
        </p:txBody>
      </p:sp>
      <p:sp>
        <p:nvSpPr>
          <p:cNvPr id="7" name="Oval 6" descr="Green circle highlighting Book Chapter tag">
            <a:extLst>
              <a:ext uri="{FF2B5EF4-FFF2-40B4-BE49-F238E27FC236}">
                <a16:creationId xmlns:a16="http://schemas.microsoft.com/office/drawing/2014/main" id="{516CC3F0-006A-4319-A043-A315F4530CBB}"/>
              </a:ext>
            </a:extLst>
          </p:cNvPr>
          <p:cNvSpPr/>
          <p:nvPr/>
        </p:nvSpPr>
        <p:spPr>
          <a:xfrm>
            <a:off x="1955653" y="2531396"/>
            <a:ext cx="739840" cy="3016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7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Juris-M">
            <a:extLst>
              <a:ext uri="{FF2B5EF4-FFF2-40B4-BE49-F238E27FC236}">
                <a16:creationId xmlns:a16="http://schemas.microsoft.com/office/drawing/2014/main" id="{49BA56E6-EB72-4AB1-B366-19BDA14EC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7048751" cy="546994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86</a:t>
            </a:fld>
            <a:endParaRPr lang="en-US"/>
          </a:p>
        </p:txBody>
      </p:sp>
      <p:sp>
        <p:nvSpPr>
          <p:cNvPr id="7" name="Oval 6" descr="Green circle highlighting Journal Article tag">
            <a:extLst>
              <a:ext uri="{FF2B5EF4-FFF2-40B4-BE49-F238E27FC236}">
                <a16:creationId xmlns:a16="http://schemas.microsoft.com/office/drawing/2014/main" id="{FC46B48E-4B43-4FB6-9BA5-69CBF40A38F6}"/>
              </a:ext>
            </a:extLst>
          </p:cNvPr>
          <p:cNvSpPr/>
          <p:nvPr/>
        </p:nvSpPr>
        <p:spPr>
          <a:xfrm>
            <a:off x="1955653" y="2531396"/>
            <a:ext cx="739840" cy="3016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Microsoft Word open to a document with bibliography pasted in">
            <a:extLst>
              <a:ext uri="{FF2B5EF4-FFF2-40B4-BE49-F238E27FC236}">
                <a16:creationId xmlns:a16="http://schemas.microsoft.com/office/drawing/2014/main" id="{FB7EB3B3-3764-4258-A25E-BAAAAD0F9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5" y="139830"/>
            <a:ext cx="7048751" cy="54319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1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78" y="1002890"/>
            <a:ext cx="2928228" cy="2772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6858" y="1651979"/>
            <a:ext cx="50660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John Quentin Heywood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heywood@wcl.american.edu</a:t>
            </a:r>
          </a:p>
          <a:p>
            <a:r>
              <a:rPr lang="en-US" sz="2400" dirty="0">
                <a:solidFill>
                  <a:srgbClr val="7030A0"/>
                </a:solidFill>
              </a:rPr>
              <a:t>202.274.4329</a:t>
            </a:r>
          </a:p>
          <a:p>
            <a:r>
              <a:rPr lang="en-US" sz="2400" dirty="0">
                <a:solidFill>
                  <a:srgbClr val="7030A0"/>
                </a:solidFill>
              </a:rPr>
              <a:t>Office: N216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91B60-CAFA-4EEC-B878-5D56EF75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88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983C4-49C6-4600-AB37-AA383AA9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07723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7A27B-03F0-41AC-AB91-97C992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A04A7-18BC-4DA1-ACC5-6B216C9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8AC4-6D4A-4929-B50F-079CB5D31D8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Screenshot of internationalcourts.net zotero tab showing the tab and the download links for zotero, juris-m, and the WCL SJD bluebook style sheet">
            <a:extLst>
              <a:ext uri="{FF2B5EF4-FFF2-40B4-BE49-F238E27FC236}">
                <a16:creationId xmlns:a16="http://schemas.microsoft.com/office/drawing/2014/main" id="{C3882467-22F9-4146-9E24-C71DDD09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5" y="-112712"/>
            <a:ext cx="6789877" cy="5670550"/>
          </a:xfrm>
          <a:prstGeom prst="rect">
            <a:avLst/>
          </a:prstGeom>
        </p:spPr>
      </p:pic>
      <p:sp>
        <p:nvSpPr>
          <p:cNvPr id="8" name="Oval 7" descr="Green circle highlighting Zotero tab">
            <a:extLst>
              <a:ext uri="{FF2B5EF4-FFF2-40B4-BE49-F238E27FC236}">
                <a16:creationId xmlns:a16="http://schemas.microsoft.com/office/drawing/2014/main" id="{66385044-B384-414B-AEF7-0D4597B02401}"/>
              </a:ext>
            </a:extLst>
          </p:cNvPr>
          <p:cNvSpPr/>
          <p:nvPr/>
        </p:nvSpPr>
        <p:spPr>
          <a:xfrm>
            <a:off x="5923721" y="945680"/>
            <a:ext cx="580445" cy="5406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Green circle highlighting download links">
            <a:extLst>
              <a:ext uri="{FF2B5EF4-FFF2-40B4-BE49-F238E27FC236}">
                <a16:creationId xmlns:a16="http://schemas.microsoft.com/office/drawing/2014/main" id="{45F39A67-B2AB-4A77-9B27-701C559DF2DD}"/>
              </a:ext>
            </a:extLst>
          </p:cNvPr>
          <p:cNvSpPr/>
          <p:nvPr/>
        </p:nvSpPr>
        <p:spPr>
          <a:xfrm>
            <a:off x="6722233" y="1980675"/>
            <a:ext cx="1221120" cy="11362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C9F0FE"/>
      </a:dk1>
      <a:lt1>
        <a:srgbClr val="DBEEF3"/>
      </a:lt1>
      <a:dk2>
        <a:srgbClr val="00B0F0"/>
      </a:dk2>
      <a:lt2>
        <a:srgbClr val="DBEEF3"/>
      </a:lt2>
      <a:accent1>
        <a:srgbClr val="B7DDE8"/>
      </a:accent1>
      <a:accent2>
        <a:srgbClr val="84C5D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ADA"/>
      </a:accent6>
      <a:hlink>
        <a:srgbClr val="DBEEF3"/>
      </a:hlink>
      <a:folHlink>
        <a:srgbClr val="DBEEF3"/>
      </a:folHlink>
    </a:clrScheme>
    <a:fontScheme name="Custom 1">
      <a:majorFont>
        <a:latin typeface="Proxima Nova Alt Rg"/>
        <a:ea typeface=""/>
        <a:cs typeface=""/>
      </a:majorFont>
      <a:minorFont>
        <a:latin typeface="Proxima Nova Alt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roxima Nova Alt Rg"/>
        <a:ea typeface=""/>
        <a:cs typeface=""/>
      </a:majorFont>
      <a:minorFont>
        <a:latin typeface="Proxima Nova Alt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506</Words>
  <Application>Microsoft Office PowerPoint</Application>
  <PresentationFormat>Custom</PresentationFormat>
  <Paragraphs>220</Paragraphs>
  <Slides>88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Proxima Nova Alt Rg</vt:lpstr>
      <vt:lpstr>Arial</vt:lpstr>
      <vt:lpstr>Custom Design</vt:lpstr>
      <vt:lpstr>Juris-M &amp; Zotero reference management for law</vt:lpstr>
      <vt:lpstr>road map</vt:lpstr>
      <vt:lpstr>what they are</vt:lpstr>
      <vt:lpstr>what they are</vt:lpstr>
      <vt:lpstr>even Zotero agrees . . .</vt:lpstr>
      <vt:lpstr>how they work</vt:lpstr>
      <vt:lpstr>how they work</vt:lpstr>
      <vt:lpstr>how to install Juris-M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College of Law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Research Resources</dc:title>
  <dc:subject/>
  <dc:creator>WCL User</dc:creator>
  <dc:description/>
  <cp:lastModifiedBy>John Quentin Heywood</cp:lastModifiedBy>
  <cp:revision>219</cp:revision>
  <dcterms:created xsi:type="dcterms:W3CDTF">2016-08-31T14:05:31Z</dcterms:created>
  <dcterms:modified xsi:type="dcterms:W3CDTF">2019-09-12T21:44:48Z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Washington College of Law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22</vt:i4>
  </property>
</Properties>
</file>