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83" r:id="rId5"/>
    <p:sldId id="284" r:id="rId6"/>
    <p:sldId id="285" r:id="rId7"/>
    <p:sldId id="286" r:id="rId8"/>
    <p:sldId id="287" r:id="rId9"/>
    <p:sldId id="28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0" r:id="rId31"/>
    <p:sldId id="279" r:id="rId32"/>
    <p:sldId id="281" r:id="rId33"/>
    <p:sldId id="282" r:id="rId34"/>
  </p:sldIdLst>
  <p:sldSz cx="10080625" cy="5670550"/>
  <p:notesSz cx="7772400" cy="100584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Proxima Nova Alt Rg" panose="02000506030000020004" pitchFamily="2" charset="0"/>
      <p:regular r:id="rId41"/>
      <p:bold r:id="rId42"/>
      <p:italic r:id="rId43"/>
      <p:boldItalic r:id="rId44"/>
    </p:embeddedFont>
    <p:embeddedFont>
      <p:font typeface="Tw Cen MT" panose="020B0602020104020603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4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D14DB-7F98-45D5-8590-CF9744E6C20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FD633-78BE-469C-BC7F-0C46EC560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29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47435-B17C-4E46-A2F5-7C5177B179D8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CC1E-329C-405E-83A2-31F2FF49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7CC1E-329C-405E-83A2-31F2FF4945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92000" y="3078000"/>
            <a:ext cx="8568000" cy="10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en-US" sz="4400" b="0" strike="noStrike" spc="-1">
              <a:solidFill>
                <a:srgbClr val="729FCF"/>
              </a:solidFill>
              <a:latin typeface="Tw Cen MT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92000" y="4428000"/>
            <a:ext cx="8568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792000" y="6145920"/>
            <a:ext cx="8568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92000" y="3078000"/>
            <a:ext cx="8568000" cy="10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en-US" sz="4400" b="0" strike="noStrike" spc="-1">
              <a:solidFill>
                <a:srgbClr val="729FCF"/>
              </a:solidFill>
              <a:latin typeface="Tw Cen M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92000" y="4428000"/>
            <a:ext cx="418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82560" y="4428000"/>
            <a:ext cx="418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792000" y="6145920"/>
            <a:ext cx="418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182560" y="6145920"/>
            <a:ext cx="418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92000" y="3078000"/>
            <a:ext cx="8568000" cy="10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en-US" sz="4400" b="0" strike="noStrike" spc="-1" dirty="0">
              <a:solidFill>
                <a:srgbClr val="729FCF"/>
              </a:solidFill>
              <a:latin typeface="Tw Cen MT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792000" y="4428000"/>
            <a:ext cx="275868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688920" y="4428000"/>
            <a:ext cx="275868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585840" y="4428000"/>
            <a:ext cx="275868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792000" y="6145920"/>
            <a:ext cx="275868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688920" y="6145920"/>
            <a:ext cx="275868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585840" y="6145920"/>
            <a:ext cx="275868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92000" y="3078000"/>
            <a:ext cx="8568000" cy="10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en-US" sz="4400" b="0" strike="noStrike" spc="-1" dirty="0">
              <a:solidFill>
                <a:srgbClr val="729FCF"/>
              </a:solidFill>
              <a:latin typeface="Tw Cen M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792000" y="4428000"/>
            <a:ext cx="8568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200" b="0" strike="noStrike" spc="-1">
              <a:solidFill>
                <a:srgbClr val="729FC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92000" y="3078000"/>
            <a:ext cx="8568000" cy="10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en-US" sz="4400" b="0" strike="noStrike" spc="-1">
              <a:solidFill>
                <a:srgbClr val="729FCF"/>
              </a:solidFill>
              <a:latin typeface="Tw Cen M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92000" y="4428000"/>
            <a:ext cx="8568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92000" y="3078000"/>
            <a:ext cx="8568000" cy="10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en-US" sz="4400" b="0" strike="noStrike" spc="-1">
              <a:solidFill>
                <a:srgbClr val="729FCF"/>
              </a:solidFill>
              <a:latin typeface="Tw Cen M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92000" y="4428000"/>
            <a:ext cx="418104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82560" y="4428000"/>
            <a:ext cx="418104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92000" y="3078000"/>
            <a:ext cx="8568000" cy="10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en-US" sz="4400" b="0" strike="noStrike" spc="-1">
              <a:solidFill>
                <a:srgbClr val="729FC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792000" y="3078000"/>
            <a:ext cx="8568000" cy="5007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200" b="0" strike="noStrike" spc="-1">
              <a:solidFill>
                <a:srgbClr val="729FC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92000" y="3078000"/>
            <a:ext cx="8568000" cy="10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en-US" sz="4400" b="0" strike="noStrike" spc="-1">
              <a:solidFill>
                <a:srgbClr val="729FCF"/>
              </a:solidFill>
              <a:latin typeface="Tw Cen MT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792000" y="4428000"/>
            <a:ext cx="418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82560" y="4428000"/>
            <a:ext cx="418104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792000" y="6145920"/>
            <a:ext cx="418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92000" y="3078000"/>
            <a:ext cx="8568000" cy="10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en-US" sz="4400" b="0" strike="noStrike" spc="-1">
              <a:solidFill>
                <a:srgbClr val="729FCF"/>
              </a:solidFill>
              <a:latin typeface="Tw Cen MT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92000" y="4428000"/>
            <a:ext cx="418104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82560" y="4428000"/>
            <a:ext cx="418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82560" y="6145920"/>
            <a:ext cx="418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92000" y="3078000"/>
            <a:ext cx="8568000" cy="10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endParaRPr lang="en-US" sz="4400" b="0" strike="noStrike" spc="-1">
              <a:solidFill>
                <a:srgbClr val="729FCF"/>
              </a:solidFill>
              <a:latin typeface="Tw Cen MT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92000" y="4428000"/>
            <a:ext cx="418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82560" y="4428000"/>
            <a:ext cx="418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792000" y="6145920"/>
            <a:ext cx="8568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663399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92000" y="3078000"/>
            <a:ext cx="8568000" cy="10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>
                <a:solidFill>
                  <a:srgbClr val="729FCF"/>
                </a:solidFill>
                <a:latin typeface="Tw Cen MT"/>
              </a:rPr>
              <a:t>Click to edit the title text format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92000" y="4428000"/>
            <a:ext cx="8568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40"/>
              </a:spcAft>
              <a:buBlip>
                <a:blip r:embed="rId14"/>
              </a:buBlip>
            </a:pPr>
            <a:r>
              <a:rPr lang="en-US" sz="2800" b="0" strike="noStrike" spc="-1">
                <a:solidFill>
                  <a:srgbClr val="663399"/>
                </a:solidFill>
                <a:latin typeface="Tw Cen MT"/>
              </a:rPr>
              <a:t>Click to edit the outline text format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600" b="0" strike="noStrike" spc="-1">
                <a:solidFill>
                  <a:srgbClr val="336699"/>
                </a:solidFill>
                <a:latin typeface="Tw Cen MT"/>
              </a:rPr>
              <a:t>Second Outline Level</a:t>
            </a:r>
          </a:p>
          <a:p>
            <a:pPr marL="1296000" lvl="2" indent="-288000">
              <a:spcAft>
                <a:spcPts val="83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36699"/>
                </a:solidFill>
                <a:latin typeface="Tw Cen MT"/>
              </a:rPr>
              <a:t>Third Outline Level</a:t>
            </a:r>
          </a:p>
          <a:p>
            <a:pPr marL="1728000" lvl="3" indent="-216000">
              <a:spcAft>
                <a:spcPts val="556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336699"/>
                </a:solidFill>
                <a:latin typeface="Open Sans"/>
              </a:rPr>
              <a:t>Fourth Outline Level</a:t>
            </a:r>
          </a:p>
          <a:p>
            <a:pPr marL="2160000" lvl="4" indent="-216000">
              <a:spcAft>
                <a:spcPts val="27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33333"/>
                </a:solidFill>
                <a:latin typeface="Open Sans"/>
              </a:rPr>
              <a:t>Fifth Outline Level</a:t>
            </a:r>
          </a:p>
          <a:p>
            <a:pPr marL="2592000" lvl="5" indent="-216000">
              <a:spcAft>
                <a:spcPts val="27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33333"/>
                </a:solidFill>
                <a:latin typeface="Open Sans"/>
              </a:rPr>
              <a:t>Sixth Outline Level</a:t>
            </a:r>
          </a:p>
          <a:p>
            <a:pPr marL="3024000" lvl="6" indent="-216000">
              <a:spcAft>
                <a:spcPts val="27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33333"/>
                </a:solidFill>
                <a:latin typeface="Open Sans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4560"/>
            <a:ext cx="2348280" cy="3909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Open Sans"/>
              </a:rPr>
              <a:t>&lt;date/time&gt;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4560"/>
            <a:ext cx="3195000" cy="39096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latin typeface="Open Sans"/>
              </a:rPr>
              <a:t>&lt;footer&gt;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4560"/>
            <a:ext cx="2348280" cy="3909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B8683E4C-08BE-4865-8AFB-095FA88A0BFC}" type="slidenum">
              <a:rPr lang="en-US" sz="1400" b="0" strike="noStrike" spc="-1">
                <a:latin typeface="Open Sans"/>
              </a:rPr>
              <a:t>‹#›</a:t>
            </a:fld>
            <a:r>
              <a:rPr lang="en-US" sz="1400" b="0" strike="noStrike" spc="-1">
                <a:latin typeface="Open Sans"/>
              </a:rPr>
              <a:t> / </a:t>
            </a:r>
            <a:fld id="{5B60B0C1-D88B-47F9-BB2E-5F527E0D5080}" type="slidecount">
              <a:rPr lang="en-US" sz="1400" b="0" strike="noStrike" spc="-1">
                <a:latin typeface="Open Sans"/>
              </a:rPr>
              <a:t>24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0" y="3240000"/>
            <a:ext cx="504000" cy="81000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2603880" y="2766240"/>
            <a:ext cx="7139880" cy="121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sz="4400" b="0" strike="noStrike" cap="all" spc="-1" dirty="0">
                <a:solidFill>
                  <a:srgbClr val="729FCF"/>
                </a:solidFill>
                <a:latin typeface="Proxima Nova Alt Rg" panose="02000506030000020004" pitchFamily="2" charset="0"/>
              </a:rPr>
              <a:t>Immigration &amp; </a:t>
            </a:r>
          </a:p>
          <a:p>
            <a:pPr>
              <a:lnSpc>
                <a:spcPct val="100000"/>
              </a:lnSpc>
            </a:pPr>
            <a:r>
              <a:rPr lang="en-US" sz="4400" b="0" strike="noStrike" cap="all" spc="-1" dirty="0">
                <a:solidFill>
                  <a:srgbClr val="729FCF"/>
                </a:solidFill>
                <a:latin typeface="Proxima Nova Alt Rg" panose="02000506030000020004" pitchFamily="2" charset="0"/>
              </a:rPr>
              <a:t>International Human Rights </a:t>
            </a:r>
          </a:p>
          <a:p>
            <a:pPr>
              <a:lnSpc>
                <a:spcPct val="100000"/>
              </a:lnSpc>
            </a:pPr>
            <a:r>
              <a:rPr lang="en-US" sz="4400" b="0" strike="noStrike" cap="all" spc="-1" dirty="0">
                <a:solidFill>
                  <a:srgbClr val="729FCF"/>
                </a:solidFill>
                <a:latin typeface="Proxima Nova Alt Rg" panose="02000506030000020004" pitchFamily="2" charset="0"/>
              </a:rPr>
              <a:t>Research Resources</a:t>
            </a:r>
            <a:endParaRPr lang="en-US" sz="4400" b="0" strike="noStrike" spc="-1" dirty="0">
              <a:solidFill>
                <a:srgbClr val="729FCF"/>
              </a:solidFill>
              <a:latin typeface="Proxima Nova Alt Rg" panose="02000506030000020004" pitchFamily="2" charset="0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2651760" y="4184280"/>
            <a:ext cx="7391880" cy="610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200" b="0" strike="noStrike" spc="-1" dirty="0">
                <a:solidFill>
                  <a:srgbClr val="729FCF"/>
                </a:solidFill>
                <a:latin typeface="Proxima Nova Alt Rg" panose="02000506030000020004" pitchFamily="2" charset="0"/>
              </a:rPr>
              <a:t>Professor Heywood</a:t>
            </a:r>
          </a:p>
          <a:p>
            <a:r>
              <a:rPr lang="en-US" sz="2200" spc="-1" dirty="0">
                <a:solidFill>
                  <a:srgbClr val="729FCF"/>
                </a:solidFill>
                <a:latin typeface="Proxima Nova Alt Rg" panose="02000506030000020004" pitchFamily="2" charset="0"/>
              </a:rPr>
              <a:t>11</a:t>
            </a:r>
            <a:r>
              <a:rPr lang="en-US" sz="2200" b="0" strike="noStrike" spc="-1" dirty="0">
                <a:solidFill>
                  <a:srgbClr val="729FCF"/>
                </a:solidFill>
                <a:latin typeface="Proxima Nova Alt Rg" panose="02000506030000020004" pitchFamily="2" charset="0"/>
              </a:rPr>
              <a:t> </a:t>
            </a:r>
            <a:r>
              <a:rPr lang="en-US" sz="2200" spc="-1" dirty="0">
                <a:solidFill>
                  <a:srgbClr val="729FCF"/>
                </a:solidFill>
                <a:latin typeface="Proxima Nova Alt Rg" panose="02000506030000020004" pitchFamily="2" charset="0"/>
              </a:rPr>
              <a:t>September</a:t>
            </a:r>
            <a:r>
              <a:rPr lang="en-US" sz="2200" b="0" strike="noStrike" spc="-1" dirty="0">
                <a:solidFill>
                  <a:srgbClr val="729FCF"/>
                </a:solidFill>
                <a:latin typeface="Proxima Nova Alt Rg" panose="02000506030000020004" pitchFamily="2" charset="0"/>
              </a:rPr>
              <a:t>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675360" y="261720"/>
            <a:ext cx="8987400" cy="673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Treatises</a:t>
            </a:r>
          </a:p>
        </p:txBody>
      </p:sp>
      <p:sp>
        <p:nvSpPr>
          <p:cNvPr id="49" name="TextShape 2"/>
          <p:cNvSpPr txBox="1"/>
          <p:nvPr/>
        </p:nvSpPr>
        <p:spPr>
          <a:xfrm>
            <a:off x="675360" y="132300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C00000"/>
                </a:solidFill>
              </a:rPr>
              <a:t>Gordon</a:t>
            </a:r>
            <a:r>
              <a:rPr lang="en-US" sz="2800" b="0" strike="noStrike" spc="-1" dirty="0">
                <a:solidFill>
                  <a:srgbClr val="663399"/>
                </a:solidFill>
              </a:rPr>
              <a:t>, et al., Immigration Law &amp; Procedure (Lexis)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C00000"/>
                </a:solidFill>
              </a:rPr>
              <a:t>Immigration Law Service</a:t>
            </a:r>
            <a:r>
              <a:rPr lang="en-US" sz="2800" b="0" strike="noStrike" spc="-1" dirty="0">
                <a:solidFill>
                  <a:srgbClr val="663399"/>
                </a:solidFill>
              </a:rPr>
              <a:t>, 2d (Westlaw)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 err="1">
                <a:solidFill>
                  <a:srgbClr val="C00000"/>
                </a:solidFill>
              </a:rPr>
              <a:t>Kurzban</a:t>
            </a:r>
            <a:r>
              <a:rPr lang="en-US" sz="2800" b="0" strike="noStrike" spc="-1" dirty="0" err="1">
                <a:solidFill>
                  <a:srgbClr val="663399"/>
                </a:solidFill>
              </a:rPr>
              <a:t>’s</a:t>
            </a:r>
            <a:r>
              <a:rPr lang="en-US" sz="2800" b="0" strike="noStrike" spc="-1" dirty="0">
                <a:solidFill>
                  <a:srgbClr val="663399"/>
                </a:solidFill>
              </a:rPr>
              <a:t> Immigration Law Sourcebook:  A Comprehensive Outline and Reference Tool (</a:t>
            </a:r>
            <a:r>
              <a:rPr lang="en-US" sz="2800" b="0" strike="noStrike" spc="-1" dirty="0" err="1">
                <a:solidFill>
                  <a:srgbClr val="663399"/>
                </a:solidFill>
              </a:rPr>
              <a:t>AILALink</a:t>
            </a:r>
            <a:r>
              <a:rPr lang="en-US" sz="2800" b="0" strike="noStrike" spc="-1" dirty="0">
                <a:solidFill>
                  <a:srgbClr val="663399"/>
                </a:solidFill>
              </a:rPr>
              <a:t>)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C00000"/>
                </a:solidFill>
              </a:rPr>
              <a:t>Steel</a:t>
            </a:r>
            <a:r>
              <a:rPr lang="en-US" sz="2800" b="0" strike="noStrike" spc="-1" dirty="0">
                <a:solidFill>
                  <a:srgbClr val="663399"/>
                </a:solidFill>
              </a:rPr>
              <a:t> on Immigration, 2d ed. (Westlaw)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675360" y="262800"/>
            <a:ext cx="8987400" cy="67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Treatises</a:t>
            </a:r>
          </a:p>
        </p:txBody>
      </p:sp>
      <p:sp>
        <p:nvSpPr>
          <p:cNvPr id="51" name="TextShape 2"/>
          <p:cNvSpPr txBox="1"/>
          <p:nvPr/>
        </p:nvSpPr>
        <p:spPr>
          <a:xfrm>
            <a:off x="675360" y="132300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C00000"/>
                </a:solidFill>
              </a:rPr>
              <a:t>Bender’s</a:t>
            </a:r>
            <a:r>
              <a:rPr lang="en-US" sz="2800" b="0" strike="noStrike" spc="-1" dirty="0">
                <a:solidFill>
                  <a:srgbClr val="663399"/>
                </a:solidFill>
              </a:rPr>
              <a:t> Immigration and Nationality Act Service (Lexis)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 err="1">
                <a:solidFill>
                  <a:srgbClr val="C00000"/>
                </a:solidFill>
              </a:rPr>
              <a:t>Fragomen</a:t>
            </a:r>
            <a:r>
              <a:rPr lang="en-US" sz="2800" b="0" strike="noStrike" spc="-1" dirty="0">
                <a:solidFill>
                  <a:srgbClr val="663399"/>
                </a:solidFill>
              </a:rPr>
              <a:t> on Immigration Fundamentals:  A Guide to Law &amp; Practice (Bloomberg)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C00000"/>
                </a:solidFill>
              </a:rPr>
              <a:t>Immigration Law and Crimes</a:t>
            </a:r>
            <a:r>
              <a:rPr lang="en-US" sz="2800" b="0" strike="noStrike" spc="-1" dirty="0">
                <a:solidFill>
                  <a:srgbClr val="663399"/>
                </a:solidFill>
              </a:rPr>
              <a:t> (under the auspices of the National Immigration Project of the National Lawyer’s Guild) (Westlaw)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C00000"/>
                </a:solidFill>
              </a:rPr>
              <a:t>Immigration Law and Defense </a:t>
            </a:r>
            <a:r>
              <a:rPr lang="en-US" sz="2800" b="0" strike="noStrike" spc="-1" dirty="0">
                <a:solidFill>
                  <a:srgbClr val="663399"/>
                </a:solidFill>
              </a:rPr>
              <a:t>(Westlaw)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675360" y="262800"/>
            <a:ext cx="8987400" cy="67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Articles</a:t>
            </a:r>
          </a:p>
        </p:txBody>
      </p:sp>
      <p:sp>
        <p:nvSpPr>
          <p:cNvPr id="53" name="TextShape 2"/>
          <p:cNvSpPr txBox="1"/>
          <p:nvPr/>
        </p:nvSpPr>
        <p:spPr>
          <a:xfrm>
            <a:off x="675360" y="132300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2 “specialized law reviews” focus on immigration issues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600" b="0" strike="noStrike" spc="-1" dirty="0">
                <a:solidFill>
                  <a:srgbClr val="336699"/>
                </a:solidFill>
              </a:rPr>
              <a:t>Georgetown </a:t>
            </a:r>
            <a:r>
              <a:rPr lang="en-US" sz="2600" b="0" strike="noStrike" spc="-1" dirty="0" err="1">
                <a:solidFill>
                  <a:srgbClr val="336699"/>
                </a:solidFill>
              </a:rPr>
              <a:t>Imigration</a:t>
            </a:r>
            <a:r>
              <a:rPr lang="en-US" sz="2600" b="0" strike="noStrike" spc="-1" dirty="0">
                <a:solidFill>
                  <a:srgbClr val="336699"/>
                </a:solidFill>
              </a:rPr>
              <a:t> Law Journal</a:t>
            </a:r>
            <a:br>
              <a:rPr dirty="0"/>
            </a:br>
            <a:r>
              <a:rPr lang="en-US" sz="2600" b="0" strike="noStrike" spc="-1" dirty="0">
                <a:solidFill>
                  <a:srgbClr val="336699"/>
                </a:solidFill>
              </a:rPr>
              <a:t>(Westlaw, Lexis, </a:t>
            </a:r>
            <a:r>
              <a:rPr lang="en-US" sz="2600" b="0" strike="noStrike" spc="-1" dirty="0" err="1">
                <a:solidFill>
                  <a:srgbClr val="336699"/>
                </a:solidFill>
              </a:rPr>
              <a:t>HeinOnline</a:t>
            </a:r>
            <a:r>
              <a:rPr lang="en-US" sz="2600" b="0" strike="noStrike" spc="-1" dirty="0">
                <a:solidFill>
                  <a:srgbClr val="336699"/>
                </a:solidFill>
              </a:rPr>
              <a:t>)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600" b="0" strike="noStrike" spc="-1" dirty="0">
                <a:solidFill>
                  <a:srgbClr val="336699"/>
                </a:solidFill>
              </a:rPr>
              <a:t>Immigration Nationality Law Review</a:t>
            </a:r>
            <a:br>
              <a:rPr dirty="0"/>
            </a:br>
            <a:r>
              <a:rPr lang="en-US" sz="2600" b="0" strike="noStrike" spc="-1" dirty="0">
                <a:solidFill>
                  <a:srgbClr val="336699"/>
                </a:solidFill>
              </a:rPr>
              <a:t>(</a:t>
            </a:r>
            <a:r>
              <a:rPr lang="en-US" sz="2600" b="0" strike="noStrike" spc="-1" dirty="0" err="1">
                <a:solidFill>
                  <a:srgbClr val="336699"/>
                </a:solidFill>
              </a:rPr>
              <a:t>HeinOnline</a:t>
            </a:r>
            <a:r>
              <a:rPr lang="en-US" sz="2600" b="0" strike="noStrike" spc="-1" dirty="0">
                <a:solidFill>
                  <a:srgbClr val="336699"/>
                </a:solidFill>
              </a:rPr>
              <a:t>)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To locate articles on immigration topics use </a:t>
            </a:r>
            <a:r>
              <a:rPr lang="en-US" sz="2800" b="0" strike="noStrike" spc="-1" dirty="0" err="1">
                <a:solidFill>
                  <a:srgbClr val="663399"/>
                </a:solidFill>
              </a:rPr>
              <a:t>LegalTrac</a:t>
            </a:r>
            <a:r>
              <a:rPr lang="en-US" sz="2800" b="0" strike="noStrike" spc="-1" dirty="0">
                <a:solidFill>
                  <a:srgbClr val="663399"/>
                </a:solidFill>
              </a:rPr>
              <a:t>, Westlaw, and Lexis.</a:t>
            </a: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en-US" sz="2800" b="0" strike="noStrike" spc="-1" dirty="0">
              <a:solidFill>
                <a:srgbClr val="663399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675360" y="189000"/>
            <a:ext cx="8987400" cy="818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Research guides</a:t>
            </a:r>
            <a:r>
              <a:rPr lang="en-US" sz="4400" b="0" strike="noStrike" spc="-1" dirty="0">
                <a:solidFill>
                  <a:srgbClr val="775F55"/>
                </a:solidFill>
                <a:latin typeface="+mj-lt"/>
              </a:rPr>
              <a:t>	</a:t>
            </a:r>
            <a:endParaRPr lang="en-US" sz="4400" b="0" strike="noStrike" spc="-1" dirty="0">
              <a:solidFill>
                <a:srgbClr val="729FCF"/>
              </a:solidFill>
              <a:latin typeface="+mj-lt"/>
            </a:endParaRPr>
          </a:p>
        </p:txBody>
      </p:sp>
      <p:sp>
        <p:nvSpPr>
          <p:cNvPr id="55" name="TextShape 2"/>
          <p:cNvSpPr txBox="1"/>
          <p:nvPr/>
        </p:nvSpPr>
        <p:spPr>
          <a:xfrm>
            <a:off x="675360" y="132300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7500" lnSpcReduction="20000"/>
          </a:bodyPr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cap="small" spc="-1" dirty="0">
                <a:solidFill>
                  <a:srgbClr val="C00000"/>
                </a:solidFill>
              </a:rPr>
              <a:t>Specialized Legal Research</a:t>
            </a:r>
            <a:r>
              <a:rPr lang="en-US" sz="2800" b="0" strike="noStrike" spc="-1" dirty="0">
                <a:solidFill>
                  <a:srgbClr val="663399"/>
                </a:solidFill>
              </a:rPr>
              <a:t>,</a:t>
            </a:r>
            <a:r>
              <a:rPr lang="en-US" sz="2800" b="0" i="1" strike="noStrike" spc="-1" dirty="0">
                <a:solidFill>
                  <a:srgbClr val="663399"/>
                </a:solidFill>
              </a:rPr>
              <a:t> Immigration Law</a:t>
            </a:r>
            <a:r>
              <a:rPr lang="en-US" sz="2800" b="0" strike="noStrike" spc="-1" dirty="0">
                <a:solidFill>
                  <a:srgbClr val="663399"/>
                </a:solidFill>
              </a:rPr>
              <a:t>, KF240 .S69 (Reserve) 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spc="-1" dirty="0">
                <a:solidFill>
                  <a:srgbClr val="C00000"/>
                </a:solidFill>
              </a:rPr>
              <a:t>Cornell</a:t>
            </a:r>
            <a:r>
              <a:rPr lang="en-US" sz="2800" spc="-1" dirty="0">
                <a:solidFill>
                  <a:srgbClr val="663399"/>
                </a:solidFill>
              </a:rPr>
              <a:t>’s Immigration Law Research Guide</a:t>
            </a:r>
            <a:br>
              <a:rPr lang="en-US" sz="2800" dirty="0"/>
            </a:br>
            <a:r>
              <a:rPr lang="en-US" sz="2800" spc="-1" dirty="0">
                <a:solidFill>
                  <a:srgbClr val="663399"/>
                </a:solidFill>
              </a:rPr>
              <a:t>guides.library.cornell.edu/</a:t>
            </a:r>
            <a:r>
              <a:rPr lang="en-US" sz="2800" spc="-1" dirty="0" err="1">
                <a:solidFill>
                  <a:srgbClr val="663399"/>
                </a:solidFill>
              </a:rPr>
              <a:t>immigration_law</a:t>
            </a:r>
            <a:endParaRPr lang="en-US" sz="2800" b="0" strike="noStrike" spc="-1" dirty="0">
              <a:solidFill>
                <a:srgbClr val="663399"/>
              </a:solidFill>
            </a:endParaRP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C00000"/>
                </a:solidFill>
              </a:rPr>
              <a:t>University of Maryland </a:t>
            </a:r>
            <a:r>
              <a:rPr lang="en-US" sz="2800" b="0" strike="noStrike" spc="-1" dirty="0">
                <a:solidFill>
                  <a:srgbClr val="663399"/>
                </a:solidFill>
              </a:rPr>
              <a:t>Immigration Clinic Research Guide</a:t>
            </a:r>
            <a:br>
              <a:rPr dirty="0"/>
            </a:br>
            <a:r>
              <a:rPr lang="en-US" sz="2800" b="0" strike="noStrike" spc="-1" dirty="0">
                <a:solidFill>
                  <a:srgbClr val="663399"/>
                </a:solidFill>
              </a:rPr>
              <a:t>law.umaryland.libguides.com/</a:t>
            </a:r>
            <a:r>
              <a:rPr lang="en-US" sz="2800" b="0" strike="noStrike" spc="-1" dirty="0" err="1">
                <a:solidFill>
                  <a:srgbClr val="663399"/>
                </a:solidFill>
              </a:rPr>
              <a:t>immigration_clinic</a:t>
            </a:r>
            <a:endParaRPr lang="en-US" sz="2800" b="0" strike="noStrike" spc="-1" dirty="0">
              <a:solidFill>
                <a:srgbClr val="663399"/>
              </a:solidFill>
            </a:endParaRP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C00000"/>
                </a:solidFill>
              </a:rPr>
              <a:t>Yale</a:t>
            </a:r>
            <a:r>
              <a:rPr lang="en-US" sz="2800" b="0" strike="noStrike" spc="-1" dirty="0">
                <a:solidFill>
                  <a:srgbClr val="663399"/>
                </a:solidFill>
              </a:rPr>
              <a:t>’s Immigration Legal Services Resources</a:t>
            </a:r>
            <a:br>
              <a:rPr dirty="0"/>
            </a:br>
            <a:r>
              <a:rPr lang="en-US" sz="2800" b="0" strike="noStrike" spc="-1" dirty="0">
                <a:solidFill>
                  <a:srgbClr val="663399"/>
                </a:solidFill>
              </a:rPr>
              <a:t>library.law.yale.edu/clinics/immigration-legal-services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Westlaw/Lexis have subject specific sources in secondary source tabs/folders</a:t>
            </a:r>
          </a:p>
          <a:p>
            <a:endParaRPr lang="en-US" sz="2800" b="0" strike="noStrike" spc="-1" dirty="0">
              <a:solidFill>
                <a:srgbClr val="66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675360" y="262800"/>
            <a:ext cx="8987400" cy="67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Statutes</a:t>
            </a:r>
          </a:p>
        </p:txBody>
      </p:sp>
      <p:sp>
        <p:nvSpPr>
          <p:cNvPr id="57" name="TextShape 2"/>
          <p:cNvSpPr txBox="1"/>
          <p:nvPr/>
        </p:nvSpPr>
        <p:spPr>
          <a:xfrm>
            <a:off x="675360" y="132300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10000"/>
          </a:bodyPr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United States Code, Title 6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600" b="0" strike="noStrike" spc="-1" dirty="0">
                <a:solidFill>
                  <a:srgbClr val="336699"/>
                </a:solidFill>
              </a:rPr>
              <a:t>Chapter 1 – Homeland Security Organization </a:t>
            </a:r>
          </a:p>
          <a:p>
            <a:pPr marL="1296000" lvl="2" indent="-288000">
              <a:spcAft>
                <a:spcPts val="83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336699"/>
                </a:solidFill>
              </a:rPr>
              <a:t>Subchapter IV – Directorate of Border, Maritime, &amp; Transportation Security</a:t>
            </a:r>
          </a:p>
          <a:p>
            <a:pPr marL="1728000" lvl="3" indent="-216000">
              <a:spcAft>
                <a:spcPts val="556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336699"/>
                </a:solidFill>
              </a:rPr>
              <a:t>Part B – United States Customs Service</a:t>
            </a:r>
          </a:p>
          <a:p>
            <a:pPr marL="1728000" lvl="3" indent="-216000">
              <a:spcAft>
                <a:spcPts val="556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336699"/>
                </a:solidFill>
              </a:rPr>
              <a:t>Part D -  Immigration Enforcement Functions</a:t>
            </a:r>
          </a:p>
          <a:p>
            <a:pPr marL="1728000" lvl="3" indent="-216000">
              <a:spcAft>
                <a:spcPts val="556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336699"/>
                </a:solidFill>
              </a:rPr>
              <a:t>Part E – Citizenship and Immigration Services</a:t>
            </a:r>
          </a:p>
          <a:p>
            <a:pPr marL="1728000" lvl="3" indent="-216000">
              <a:spcAft>
                <a:spcPts val="556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336699"/>
                </a:solidFill>
              </a:rPr>
              <a:t>Part F -   General Immigration Provisions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United States Code, Title 8 – Aliens and Nationality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600" b="0" strike="noStrike" spc="-1" dirty="0">
                <a:solidFill>
                  <a:srgbClr val="336699"/>
                </a:solidFill>
              </a:rPr>
              <a:t>Immigration and Nationality Act 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600" b="0" strike="noStrike" spc="-1" dirty="0">
                <a:solidFill>
                  <a:srgbClr val="336699"/>
                </a:solidFill>
              </a:rPr>
              <a:t>8 U.S.C. §§ 1101-1537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675360" y="262800"/>
            <a:ext cx="8987400" cy="67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Access to statutes</a:t>
            </a:r>
          </a:p>
        </p:txBody>
      </p:sp>
      <p:sp>
        <p:nvSpPr>
          <p:cNvPr id="59" name="TextShape 2"/>
          <p:cNvSpPr txBox="1"/>
          <p:nvPr/>
        </p:nvSpPr>
        <p:spPr>
          <a:xfrm>
            <a:off x="675360" y="132300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20000"/>
          </a:bodyPr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 err="1">
                <a:solidFill>
                  <a:srgbClr val="663399"/>
                </a:solidFill>
              </a:rPr>
              <a:t>GovInfo</a:t>
            </a:r>
            <a:endParaRPr lang="en-US" sz="2800" b="0" strike="noStrike" spc="-1" dirty="0">
              <a:solidFill>
                <a:srgbClr val="663399"/>
              </a:solidFill>
            </a:endParaRP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Legal Information Institute (Cornell LII)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USCIS website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Westlaw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Bloomberg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Lexis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 err="1">
                <a:solidFill>
                  <a:srgbClr val="663399"/>
                </a:solidFill>
              </a:rPr>
              <a:t>Fastcase</a:t>
            </a:r>
            <a:endParaRPr lang="en-US" sz="2800" b="0" strike="noStrike" spc="-1" dirty="0">
              <a:solidFill>
                <a:srgbClr val="663399"/>
              </a:solidFill>
            </a:endParaRP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 err="1">
                <a:solidFill>
                  <a:srgbClr val="663399"/>
                </a:solidFill>
              </a:rPr>
              <a:t>AILALink</a:t>
            </a:r>
            <a:endParaRPr lang="en-US" sz="2800" b="0" strike="noStrike" spc="-1" dirty="0">
              <a:solidFill>
                <a:srgbClr val="66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675360" y="262800"/>
            <a:ext cx="8987400" cy="67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Regulations</a:t>
            </a:r>
          </a:p>
        </p:txBody>
      </p:sp>
      <p:sp>
        <p:nvSpPr>
          <p:cNvPr id="61" name="TextShape 2"/>
          <p:cNvSpPr txBox="1"/>
          <p:nvPr/>
        </p:nvSpPr>
        <p:spPr>
          <a:xfrm>
            <a:off x="675360" y="132300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0000" lnSpcReduction="20000"/>
          </a:bodyPr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Code of Federal Regulations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600" b="0" strike="noStrike" spc="-1" dirty="0">
                <a:solidFill>
                  <a:srgbClr val="336699"/>
                </a:solidFill>
              </a:rPr>
              <a:t>Title 8 – Aliens and Nationality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600" b="0" strike="noStrike" spc="-1" dirty="0">
                <a:solidFill>
                  <a:srgbClr val="336699"/>
                </a:solidFill>
              </a:rPr>
              <a:t>Title 22 – Foreign Relations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 err="1">
                <a:solidFill>
                  <a:srgbClr val="663399"/>
                </a:solidFill>
              </a:rPr>
              <a:t>eCFR</a:t>
            </a:r>
            <a:r>
              <a:rPr lang="en-US" sz="2800" b="0" strike="noStrike" spc="-1" dirty="0">
                <a:solidFill>
                  <a:srgbClr val="663399"/>
                </a:solidFill>
              </a:rPr>
              <a:t> &amp; </a:t>
            </a:r>
            <a:r>
              <a:rPr lang="en-US" sz="2800" b="0" strike="noStrike" spc="-1" dirty="0" err="1">
                <a:solidFill>
                  <a:srgbClr val="663399"/>
                </a:solidFill>
              </a:rPr>
              <a:t>Govinfo</a:t>
            </a:r>
            <a:endParaRPr lang="en-US" sz="2800" b="0" strike="noStrike" spc="-1" dirty="0">
              <a:solidFill>
                <a:srgbClr val="663399"/>
              </a:solidFill>
            </a:endParaRP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Cornell LII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Westlaw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Lexis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 err="1">
                <a:solidFill>
                  <a:srgbClr val="663399"/>
                </a:solidFill>
              </a:rPr>
              <a:t>Fastcase</a:t>
            </a:r>
            <a:endParaRPr lang="en-US" sz="2800" b="0" strike="noStrike" spc="-1" dirty="0">
              <a:solidFill>
                <a:srgbClr val="663399"/>
              </a:solidFill>
            </a:endParaRP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 err="1">
                <a:solidFill>
                  <a:srgbClr val="663399"/>
                </a:solidFill>
              </a:rPr>
              <a:t>AILALink</a:t>
            </a:r>
            <a:endParaRPr lang="en-US" sz="2800" b="0" strike="noStrike" spc="-1" dirty="0">
              <a:solidFill>
                <a:srgbClr val="66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675360" y="262800"/>
            <a:ext cx="8987400" cy="67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Cases</a:t>
            </a:r>
          </a:p>
        </p:txBody>
      </p:sp>
      <p:sp>
        <p:nvSpPr>
          <p:cNvPr id="63" name="TextShape 2"/>
          <p:cNvSpPr txBox="1"/>
          <p:nvPr/>
        </p:nvSpPr>
        <p:spPr>
          <a:xfrm>
            <a:off x="675360" y="132300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Immigration cases – Westlaw/Lexis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 err="1">
                <a:solidFill>
                  <a:srgbClr val="663399"/>
                </a:solidFill>
              </a:rPr>
              <a:t>AILALink</a:t>
            </a:r>
            <a:endParaRPr lang="en-US" sz="2800" b="0" strike="noStrike" spc="-1" dirty="0">
              <a:solidFill>
                <a:srgbClr val="663399"/>
              </a:solidFill>
            </a:endParaRP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 err="1">
                <a:solidFill>
                  <a:srgbClr val="663399"/>
                </a:solidFill>
              </a:rPr>
              <a:t>Fastcase</a:t>
            </a:r>
            <a:endParaRPr lang="en-US" sz="2800" b="0" strike="noStrike" spc="-1" dirty="0">
              <a:solidFill>
                <a:srgbClr val="663399"/>
              </a:solidFill>
            </a:endParaRP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Bloomberg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675360" y="262800"/>
            <a:ext cx="8987400" cy="67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Administrative decisions</a:t>
            </a:r>
          </a:p>
        </p:txBody>
      </p:sp>
      <p:sp>
        <p:nvSpPr>
          <p:cNvPr id="65" name="TextShape 2"/>
          <p:cNvSpPr txBox="1"/>
          <p:nvPr/>
        </p:nvSpPr>
        <p:spPr>
          <a:xfrm>
            <a:off x="675360" y="132300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DOJ – Board of Immigration Appeals (BIA)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Federal Immigration Administrative Decisions</a:t>
            </a:r>
            <a:br>
              <a:rPr dirty="0"/>
            </a:br>
            <a:r>
              <a:rPr lang="en-US" sz="2800" b="0" strike="noStrike" spc="-1" dirty="0">
                <a:solidFill>
                  <a:srgbClr val="663399"/>
                </a:solidFill>
              </a:rPr>
              <a:t>(including Board of Alien Certification Appeals decisions)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336699"/>
                </a:solidFill>
              </a:rPr>
              <a:t>Lexis: Topic – Immigration – Federal Immigration Agency Decisions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336699"/>
                </a:solidFill>
              </a:rPr>
              <a:t>Westlaw: Interpreter Releases – Text of BIA and a digest, 1923 to date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 err="1">
                <a:solidFill>
                  <a:srgbClr val="336699"/>
                </a:solidFill>
              </a:rPr>
              <a:t>AILALink</a:t>
            </a:r>
            <a:endParaRPr lang="en-US" sz="2000" b="0" strike="noStrike" spc="-1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675360" y="262800"/>
            <a:ext cx="8987400" cy="67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Forms</a:t>
            </a:r>
          </a:p>
        </p:txBody>
      </p:sp>
      <p:sp>
        <p:nvSpPr>
          <p:cNvPr id="67" name="TextShape 2"/>
          <p:cNvSpPr txBox="1"/>
          <p:nvPr/>
        </p:nvSpPr>
        <p:spPr>
          <a:xfrm>
            <a:off x="675360" y="132300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Bender’s Immigration Litigation Forms – Lexis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Immigration Official Forms (more than 180 official forms) – Westlaw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 err="1">
                <a:solidFill>
                  <a:srgbClr val="663399"/>
                </a:solidFill>
              </a:rPr>
              <a:t>AILALink</a:t>
            </a:r>
            <a:endParaRPr lang="en-US" sz="2800" b="0" strike="noStrike" spc="-1" dirty="0">
              <a:solidFill>
                <a:srgbClr val="663399"/>
              </a:solidFill>
            </a:endParaRPr>
          </a:p>
          <a:p>
            <a:endParaRPr lang="en-US" sz="2800" b="0" strike="noStrike" spc="-1" dirty="0">
              <a:solidFill>
                <a:srgbClr val="663399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en-US" sz="2800" b="0" strike="noStrike" spc="-1" dirty="0">
              <a:solidFill>
                <a:srgbClr val="663399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675360" y="25920"/>
            <a:ext cx="8987400" cy="114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Our road </a:t>
            </a:r>
            <a:r>
              <a:rPr lang="en-US" sz="4400" spc="-1" dirty="0">
                <a:solidFill>
                  <a:srgbClr val="729FCF"/>
                </a:solidFill>
                <a:latin typeface="+mj-lt"/>
              </a:rPr>
              <a:t>m</a:t>
            </a:r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ap</a:t>
            </a:r>
          </a:p>
        </p:txBody>
      </p:sp>
      <p:sp>
        <p:nvSpPr>
          <p:cNvPr id="45" name="TextShape 2"/>
          <p:cNvSpPr txBox="1"/>
          <p:nvPr/>
        </p:nvSpPr>
        <p:spPr>
          <a:xfrm>
            <a:off x="675360" y="132300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0000" lnSpcReduction="20000"/>
          </a:bodyPr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  <a:latin typeface="Proxima Nova Alt Rg" panose="02000506030000020004" pitchFamily="2" charset="0"/>
              </a:rPr>
              <a:t>US immigration </a:t>
            </a:r>
            <a:r>
              <a:rPr lang="en-US" sz="2800" spc="-1" dirty="0">
                <a:solidFill>
                  <a:srgbClr val="663399"/>
                </a:solidFill>
                <a:latin typeface="Proxima Nova Alt Rg" panose="02000506030000020004" pitchFamily="2" charset="0"/>
              </a:rPr>
              <a:t>l</a:t>
            </a:r>
            <a:r>
              <a:rPr lang="en-US" sz="2800" b="0" strike="noStrike" spc="-1" dirty="0">
                <a:solidFill>
                  <a:srgbClr val="663399"/>
                </a:solidFill>
                <a:latin typeface="Proxima Nova Alt Rg" panose="02000506030000020004" pitchFamily="2" charset="0"/>
              </a:rPr>
              <a:t>aw</a:t>
            </a:r>
          </a:p>
          <a:p>
            <a:pPr marL="889200" lvl="1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  <a:latin typeface="Proxima Nova Alt Rg" panose="02000506030000020004" pitchFamily="2" charset="0"/>
              </a:rPr>
              <a:t>Treatises, articles, &amp; research guides</a:t>
            </a:r>
          </a:p>
          <a:p>
            <a:pPr marL="889200" lvl="1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  <a:latin typeface="Proxima Nova Alt Rg" panose="02000506030000020004" pitchFamily="2" charset="0"/>
              </a:rPr>
              <a:t>Statutes &amp; regulations</a:t>
            </a:r>
          </a:p>
          <a:p>
            <a:pPr marL="889200" lvl="1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  <a:latin typeface="Proxima Nova Alt Rg" panose="02000506030000020004" pitchFamily="2" charset="0"/>
              </a:rPr>
              <a:t>Cases &amp; decisions</a:t>
            </a:r>
          </a:p>
          <a:p>
            <a:pPr marL="889200" lvl="1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  <a:latin typeface="Proxima Nova Alt Rg" panose="02000506030000020004" pitchFamily="2" charset="0"/>
              </a:rPr>
              <a:t>Forms, manuals, &amp; other practice aids</a:t>
            </a:r>
          </a:p>
          <a:p>
            <a:pPr marL="889200" lvl="1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  <a:latin typeface="Proxima Nova Alt Rg" panose="02000506030000020004" pitchFamily="2" charset="0"/>
              </a:rPr>
              <a:t>Statistics</a:t>
            </a:r>
          </a:p>
          <a:p>
            <a:pPr marL="889200" lvl="1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  <a:latin typeface="Proxima Nova Alt Rg" panose="02000506030000020004" pitchFamily="2" charset="0"/>
              </a:rPr>
              <a:t>State laws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  <a:latin typeface="Proxima Nova Alt Rg" panose="02000506030000020004" pitchFamily="2" charset="0"/>
              </a:rPr>
              <a:t>Foreign </a:t>
            </a:r>
            <a:r>
              <a:rPr lang="en-US" sz="2800" spc="-1" dirty="0">
                <a:solidFill>
                  <a:srgbClr val="663399"/>
                </a:solidFill>
                <a:latin typeface="Proxima Nova Alt Rg" panose="02000506030000020004" pitchFamily="2" charset="0"/>
              </a:rPr>
              <a:t>law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  <a:latin typeface="Proxima Nova Alt Rg" panose="02000506030000020004" pitchFamily="2" charset="0"/>
              </a:rPr>
              <a:t>International human rights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675360" y="262800"/>
            <a:ext cx="8987400" cy="67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Manuals</a:t>
            </a:r>
          </a:p>
        </p:txBody>
      </p:sp>
      <p:sp>
        <p:nvSpPr>
          <p:cNvPr id="69" name="TextShape 2"/>
          <p:cNvSpPr txBox="1"/>
          <p:nvPr/>
        </p:nvSpPr>
        <p:spPr>
          <a:xfrm>
            <a:off x="675360" y="132300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Foreign Affairs Manual 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Board of Immigration Appeals Practice Manual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Immigration Policy and Procedure Memorandum (USCIS) – Applications &amp; Petitions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Other manuals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 err="1">
                <a:solidFill>
                  <a:srgbClr val="663399"/>
                </a:solidFill>
              </a:rPr>
              <a:t>AILALink</a:t>
            </a:r>
            <a:r>
              <a:rPr lang="en-US" sz="2800" b="0" strike="noStrike" spc="-1" dirty="0">
                <a:solidFill>
                  <a:srgbClr val="663399"/>
                </a:solidFill>
              </a:rPr>
              <a:t> has them all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Westlaw &amp; Lexis have most of them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600" b="0" strike="noStrike" spc="-1" dirty="0">
                <a:solidFill>
                  <a:srgbClr val="336699"/>
                </a:solidFill>
              </a:rPr>
              <a:t>Look in </a:t>
            </a:r>
            <a:r>
              <a:rPr lang="en-US" sz="2600" b="0" i="1" strike="noStrike" spc="-1" dirty="0">
                <a:solidFill>
                  <a:srgbClr val="336699"/>
                </a:solidFill>
              </a:rPr>
              <a:t>Gordon</a:t>
            </a:r>
            <a:r>
              <a:rPr lang="en-US" sz="2600" b="0" strike="noStrike" spc="-1" dirty="0">
                <a:solidFill>
                  <a:srgbClr val="336699"/>
                </a:solidFill>
              </a:rPr>
              <a:t> on Lexis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675360" y="262800"/>
            <a:ext cx="8987400" cy="67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Current awareness</a:t>
            </a:r>
          </a:p>
        </p:txBody>
      </p:sp>
      <p:sp>
        <p:nvSpPr>
          <p:cNvPr id="71" name="TextShape 2"/>
          <p:cNvSpPr txBox="1"/>
          <p:nvPr/>
        </p:nvSpPr>
        <p:spPr>
          <a:xfrm>
            <a:off x="675360" y="1323000"/>
            <a:ext cx="8987400" cy="415043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25000" lnSpcReduction="20000"/>
          </a:bodyPr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8000" b="0" strike="noStrike" spc="-1" dirty="0">
                <a:solidFill>
                  <a:srgbClr val="663399"/>
                </a:solidFill>
              </a:rPr>
              <a:t>Newsletters: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8000" b="0" strike="noStrike" spc="-1" dirty="0">
                <a:solidFill>
                  <a:srgbClr val="336699"/>
                </a:solidFill>
              </a:rPr>
              <a:t>Interpreter Releases (Westlaw)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8000" b="0" strike="noStrike" spc="-1" dirty="0">
                <a:solidFill>
                  <a:srgbClr val="336699"/>
                </a:solidFill>
              </a:rPr>
              <a:t>Bender’s Immigration Bulletin (WCL Catalog)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8000" b="0" strike="noStrike" spc="-1" dirty="0">
                <a:solidFill>
                  <a:srgbClr val="663399"/>
                </a:solidFill>
              </a:rPr>
              <a:t>Westlaw:</a:t>
            </a:r>
          </a:p>
          <a:p>
            <a:pPr marL="889200" lvl="1" indent="-324000">
              <a:spcAft>
                <a:spcPts val="1440"/>
              </a:spcAft>
              <a:buBlip>
                <a:blip r:embed="rId2"/>
              </a:buBlip>
            </a:pPr>
            <a:r>
              <a:rPr lang="en-US" sz="8000" b="0" strike="noStrike" spc="-1" dirty="0">
                <a:solidFill>
                  <a:schemeClr val="accent1"/>
                </a:solidFill>
              </a:rPr>
              <a:t>CQ Roll Call Washington Immigration Briefing</a:t>
            </a:r>
          </a:p>
          <a:p>
            <a:pPr marL="889200" lvl="1" indent="-324000">
              <a:spcAft>
                <a:spcPts val="1440"/>
              </a:spcAft>
              <a:buBlip>
                <a:blip r:embed="rId2"/>
              </a:buBlip>
            </a:pPr>
            <a:r>
              <a:rPr lang="en-US" sz="8000" b="0" strike="noStrike" spc="-1" dirty="0">
                <a:solidFill>
                  <a:schemeClr val="accent1"/>
                </a:solidFill>
              </a:rPr>
              <a:t>Immigration Briefings</a:t>
            </a:r>
          </a:p>
          <a:p>
            <a:pPr marL="889200" lvl="1" indent="-324000">
              <a:spcAft>
                <a:spcPts val="1440"/>
              </a:spcAft>
              <a:buBlip>
                <a:blip r:embed="rId2"/>
              </a:buBlip>
            </a:pPr>
            <a:r>
              <a:rPr lang="en-US" sz="8000" b="0" strike="noStrike" spc="-1" dirty="0">
                <a:solidFill>
                  <a:schemeClr val="accent1"/>
                </a:solidFill>
              </a:rPr>
              <a:t>Immigration Business News &amp; Comment</a:t>
            </a:r>
          </a:p>
          <a:p>
            <a:pPr marL="889200" lvl="1" indent="-324000">
              <a:spcAft>
                <a:spcPts val="1440"/>
              </a:spcAft>
              <a:buBlip>
                <a:blip r:embed="rId2"/>
              </a:buBlip>
            </a:pPr>
            <a:r>
              <a:rPr lang="en-US" sz="8000" b="0" strike="noStrike" spc="-1" dirty="0">
                <a:solidFill>
                  <a:schemeClr val="accent1"/>
                </a:solidFill>
              </a:rPr>
              <a:t>The Hill:  Immigration</a:t>
            </a:r>
          </a:p>
          <a:p>
            <a:pPr marL="889200" lvl="1" indent="-324000">
              <a:spcAft>
                <a:spcPts val="1440"/>
              </a:spcAft>
              <a:buBlip>
                <a:blip r:embed="rId2"/>
              </a:buBlip>
            </a:pPr>
            <a:r>
              <a:rPr lang="en-US" sz="8000" b="0" strike="noStrike" spc="-1" dirty="0">
                <a:solidFill>
                  <a:schemeClr val="accent1"/>
                </a:solidFill>
              </a:rPr>
              <a:t>Westlaw Immigration Daily Briefing</a:t>
            </a:r>
            <a:endParaRPr lang="en-US" sz="8000" b="0" strike="noStrike" spc="-1" dirty="0">
              <a:solidFill>
                <a:schemeClr val="accent1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en-US" sz="2800" b="0" strike="noStrike" spc="-1" dirty="0">
              <a:solidFill>
                <a:srgbClr val="663399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675360" y="262800"/>
            <a:ext cx="8987400" cy="67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Blogs</a:t>
            </a:r>
          </a:p>
        </p:txBody>
      </p:sp>
      <p:sp>
        <p:nvSpPr>
          <p:cNvPr id="73" name="TextShape 2"/>
          <p:cNvSpPr txBox="1"/>
          <p:nvPr/>
        </p:nvSpPr>
        <p:spPr>
          <a:xfrm>
            <a:off x="675360" y="132300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Immigration Daily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600" b="0" strike="noStrike" spc="-1" dirty="0">
                <a:solidFill>
                  <a:srgbClr val="336699"/>
                </a:solidFill>
              </a:rPr>
              <a:t>www.ilw.com/immigrationdaily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Greg </a:t>
            </a:r>
            <a:r>
              <a:rPr lang="en-US" sz="2800" b="0" strike="noStrike" spc="-1" dirty="0" err="1">
                <a:solidFill>
                  <a:srgbClr val="663399"/>
                </a:solidFill>
              </a:rPr>
              <a:t>Siskind</a:t>
            </a:r>
            <a:r>
              <a:rPr lang="en-US" sz="2800" b="0" strike="noStrike" spc="-1" dirty="0">
                <a:solidFill>
                  <a:srgbClr val="663399"/>
                </a:solidFill>
              </a:rPr>
              <a:t> on Immigration Law &amp; Policy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600" b="0" strike="noStrike" spc="-1" dirty="0">
                <a:solidFill>
                  <a:srgbClr val="336699"/>
                </a:solidFill>
              </a:rPr>
              <a:t>blog.ilw.com/</a:t>
            </a:r>
            <a:r>
              <a:rPr lang="en-US" sz="2600" b="0" strike="noStrike" spc="-1" dirty="0" err="1">
                <a:solidFill>
                  <a:srgbClr val="336699"/>
                </a:solidFill>
              </a:rPr>
              <a:t>gregsiskind</a:t>
            </a:r>
            <a:endParaRPr lang="en-US" sz="2600" b="0" strike="noStrike" spc="-1" dirty="0">
              <a:solidFill>
                <a:srgbClr val="336699"/>
              </a:solidFill>
            </a:endParaRP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 err="1">
                <a:solidFill>
                  <a:srgbClr val="663399"/>
                </a:solidFill>
              </a:rPr>
              <a:t>ImmigrationProfBlog</a:t>
            </a:r>
            <a:endParaRPr lang="en-US" sz="2800" b="0" strike="noStrike" spc="-1" dirty="0">
              <a:solidFill>
                <a:srgbClr val="663399"/>
              </a:solidFill>
            </a:endParaRP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600" b="0" strike="noStrike" spc="-1" dirty="0">
                <a:solidFill>
                  <a:srgbClr val="336699"/>
                </a:solidFill>
              </a:rPr>
              <a:t>lawprofessors.typepad.com/immigration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 err="1">
                <a:solidFill>
                  <a:srgbClr val="663399"/>
                </a:solidFill>
              </a:rPr>
              <a:t>Blawg</a:t>
            </a:r>
            <a:r>
              <a:rPr lang="en-US" sz="2800" b="0" strike="noStrike" spc="-1" dirty="0">
                <a:solidFill>
                  <a:srgbClr val="663399"/>
                </a:solidFill>
              </a:rPr>
              <a:t> Directory, the ABA directory of law blogs: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600" b="0" strike="noStrike" spc="-1" dirty="0">
                <a:solidFill>
                  <a:srgbClr val="336699"/>
                </a:solidFill>
              </a:rPr>
              <a:t>www.abajournal.com/blawgs/topic/immigration+law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675360" y="262800"/>
            <a:ext cx="8987400" cy="67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Legislative updates</a:t>
            </a:r>
          </a:p>
        </p:txBody>
      </p:sp>
      <p:sp>
        <p:nvSpPr>
          <p:cNvPr id="75" name="TextShape 2"/>
          <p:cNvSpPr txBox="1"/>
          <p:nvPr/>
        </p:nvSpPr>
        <p:spPr>
          <a:xfrm>
            <a:off x="675360" y="132300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Westlaw – Immigration Proposed &amp; Enacted Legislation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Westlaw – Immigration News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Journals, Magazines, Newsletters, Newspapers, Transcripts, and Wire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675360" y="262800"/>
            <a:ext cx="8987400" cy="67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Federal agencies</a:t>
            </a:r>
          </a:p>
        </p:txBody>
      </p:sp>
      <p:sp>
        <p:nvSpPr>
          <p:cNvPr id="77" name="TextShape 2"/>
          <p:cNvSpPr txBox="1"/>
          <p:nvPr/>
        </p:nvSpPr>
        <p:spPr>
          <a:xfrm>
            <a:off x="675360" y="132300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10000"/>
          </a:bodyPr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993366"/>
                </a:solidFill>
              </a:rPr>
              <a:t>U. S. Department of Homeland Security (DHS)</a:t>
            </a:r>
            <a:r>
              <a:rPr lang="en-US" sz="2800" b="0" strike="noStrike" spc="-1" dirty="0">
                <a:solidFill>
                  <a:srgbClr val="663399"/>
                </a:solidFill>
              </a:rPr>
              <a:t> (parent agency that oversees three major immigration agencies)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993366"/>
                </a:solidFill>
              </a:rPr>
              <a:t>USCIS</a:t>
            </a:r>
            <a:r>
              <a:rPr lang="en-US" sz="2800" b="0" strike="noStrike" spc="-1" dirty="0">
                <a:solidFill>
                  <a:srgbClr val="663399"/>
                </a:solidFill>
              </a:rPr>
              <a:t> - www.uscis.gov - forms, </a:t>
            </a:r>
            <a:r>
              <a:rPr lang="en-US" sz="2800" b="0" strike="noStrike" spc="-1" dirty="0" err="1">
                <a:solidFill>
                  <a:srgbClr val="663399"/>
                </a:solidFill>
              </a:rPr>
              <a:t>faqs</a:t>
            </a:r>
            <a:r>
              <a:rPr lang="en-US" sz="2800" b="0" strike="noStrike" spc="-1" dirty="0">
                <a:solidFill>
                  <a:srgbClr val="663399"/>
                </a:solidFill>
              </a:rPr>
              <a:t>, laws (current and historical) and regulations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993366"/>
                </a:solidFill>
              </a:rPr>
              <a:t>ICE</a:t>
            </a:r>
            <a:r>
              <a:rPr lang="en-US" sz="2800" b="0" strike="noStrike" spc="-1" dirty="0">
                <a:solidFill>
                  <a:srgbClr val="663399"/>
                </a:solidFill>
              </a:rPr>
              <a:t> - www.ice.gov - foreign students – detention portal information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993366"/>
                </a:solidFill>
              </a:rPr>
              <a:t>CBP</a:t>
            </a:r>
            <a:r>
              <a:rPr lang="en-US" sz="2800" b="0" strike="noStrike" spc="-1" dirty="0">
                <a:solidFill>
                  <a:srgbClr val="663399"/>
                </a:solidFill>
              </a:rPr>
              <a:t> - www.cbp.gov - border security and travel information/newsroom</a:t>
            </a:r>
          </a:p>
          <a:p>
            <a:endParaRPr lang="en-US" sz="2800" b="0" strike="noStrike" spc="-1" dirty="0">
              <a:solidFill>
                <a:srgbClr val="663399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75360" y="261720"/>
            <a:ext cx="8987400" cy="673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Federal agencies</a:t>
            </a:r>
          </a:p>
        </p:txBody>
      </p:sp>
      <p:sp>
        <p:nvSpPr>
          <p:cNvPr id="79" name="TextShape 2"/>
          <p:cNvSpPr txBox="1"/>
          <p:nvPr/>
        </p:nvSpPr>
        <p:spPr>
          <a:xfrm>
            <a:off x="675360" y="132300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92500" lnSpcReduction="20000"/>
          </a:bodyPr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993366"/>
                </a:solidFill>
              </a:rPr>
              <a:t>EOIR</a:t>
            </a:r>
            <a:r>
              <a:rPr lang="en-US" sz="2800" b="0" strike="noStrike" spc="-1" dirty="0">
                <a:solidFill>
                  <a:srgbClr val="663399"/>
                </a:solidFill>
              </a:rPr>
              <a:t> - www.justice.gov/eoir - links to immigration courts and link to Immigration Court Practice Manual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993366"/>
                </a:solidFill>
              </a:rPr>
              <a:t>Department of State</a:t>
            </a:r>
            <a:r>
              <a:rPr lang="en-US" sz="2800" b="0" strike="noStrike" spc="-1" dirty="0">
                <a:solidFill>
                  <a:srgbClr val="663399"/>
                </a:solidFill>
              </a:rPr>
              <a:t> - www.state.gov - links to laws, policies, and regulations – embassy and consulate directories and visa services.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993366"/>
                </a:solidFill>
              </a:rPr>
              <a:t>Department of Labor </a:t>
            </a:r>
            <a:r>
              <a:rPr lang="en-US" sz="2800" b="0" strike="noStrike" spc="-1" dirty="0">
                <a:solidFill>
                  <a:srgbClr val="663399"/>
                </a:solidFill>
              </a:rPr>
              <a:t>- www.dol.gov - Maintains O*Net Online (www.onetonline.org) – occupational descriptions for immigration petitions – labor certification and immigration </a:t>
            </a: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en-US" sz="2800" b="0" strike="noStrike" spc="-1" dirty="0">
              <a:solidFill>
                <a:srgbClr val="663399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en-US" sz="2800" b="0" strike="noStrike" spc="-1" dirty="0">
              <a:solidFill>
                <a:srgbClr val="663399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675360" y="262800"/>
            <a:ext cx="8987400" cy="67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Organizations</a:t>
            </a:r>
          </a:p>
        </p:txBody>
      </p:sp>
      <p:sp>
        <p:nvSpPr>
          <p:cNvPr id="81" name="TextShape 2"/>
          <p:cNvSpPr txBox="1"/>
          <p:nvPr/>
        </p:nvSpPr>
        <p:spPr>
          <a:xfrm>
            <a:off x="675360" y="132300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National Immigration Law Center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American Immigration Lawyers Association - www.aila.org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Link to </a:t>
            </a:r>
            <a:r>
              <a:rPr lang="en-US" sz="2800" b="0" strike="noStrike" spc="-1" dirty="0" err="1">
                <a:solidFill>
                  <a:srgbClr val="663399"/>
                </a:solidFill>
              </a:rPr>
              <a:t>AILALink</a:t>
            </a:r>
            <a:r>
              <a:rPr lang="en-US" sz="2800" b="0" strike="noStrike" spc="-1" dirty="0">
                <a:solidFill>
                  <a:srgbClr val="663399"/>
                </a:solidFill>
              </a:rPr>
              <a:t> – ailalink.aila.org (you must access through our A-Z list if you are off-campus)</a:t>
            </a:r>
          </a:p>
          <a:p>
            <a:endParaRPr lang="en-US" sz="2800" b="0" strike="noStrike" spc="-1" dirty="0">
              <a:solidFill>
                <a:srgbClr val="663399"/>
              </a:solidFill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en-US" sz="2800" b="0" strike="noStrike" spc="-1" dirty="0">
              <a:solidFill>
                <a:srgbClr val="663399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75360" y="262800"/>
            <a:ext cx="8987400" cy="67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Statistics</a:t>
            </a:r>
          </a:p>
        </p:txBody>
      </p:sp>
      <p:sp>
        <p:nvSpPr>
          <p:cNvPr id="83" name="TextShape 2"/>
          <p:cNvSpPr txBox="1"/>
          <p:nvPr/>
        </p:nvSpPr>
        <p:spPr>
          <a:xfrm>
            <a:off x="675360" y="132300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92500" lnSpcReduction="20000"/>
          </a:bodyPr>
          <a:lstStyle/>
          <a:p>
            <a:pPr marL="432000" indent="-324000">
              <a:spcAft>
                <a:spcPts val="1440"/>
              </a:spcAft>
              <a:buBlip>
                <a:blip r:embed="rId3"/>
              </a:buBlip>
            </a:pPr>
            <a:r>
              <a:rPr lang="en-US" sz="2800" b="0" strike="noStrike" spc="-1" dirty="0">
                <a:solidFill>
                  <a:srgbClr val="993366"/>
                </a:solidFill>
              </a:rPr>
              <a:t>Syracuse University  - TRAC - </a:t>
            </a:r>
            <a:r>
              <a:rPr lang="en-US" sz="2800" b="0" strike="noStrike" spc="-1" dirty="0">
                <a:solidFill>
                  <a:srgbClr val="663399"/>
                </a:solidFill>
              </a:rPr>
              <a:t>covers felonies and deportation, border protection, criminal convictions and prosecutions, criminal enforcement, DHS enforcement priorities, immigration courts, immigration inspections, and related topics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600" b="0" strike="noStrike" spc="-1" dirty="0">
                <a:solidFill>
                  <a:srgbClr val="336699"/>
                </a:solidFill>
              </a:rPr>
              <a:t>trac.syr.edu </a:t>
            </a:r>
          </a:p>
          <a:p>
            <a:pPr marL="432000" indent="-324000">
              <a:spcAft>
                <a:spcPts val="1440"/>
              </a:spcAft>
              <a:buBlip>
                <a:blip r:embed="rId3"/>
              </a:buBlip>
            </a:pPr>
            <a:r>
              <a:rPr lang="en-US" sz="2800" b="0" strike="noStrike" spc="-1" dirty="0">
                <a:solidFill>
                  <a:srgbClr val="993366"/>
                </a:solidFill>
              </a:rPr>
              <a:t>DHS – Immigration Statistics</a:t>
            </a:r>
            <a:r>
              <a:rPr lang="en-US" sz="2800" b="0" strike="noStrike" spc="-1" dirty="0">
                <a:solidFill>
                  <a:srgbClr val="663399"/>
                </a:solidFill>
              </a:rPr>
              <a:t> - 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600" b="0" strike="noStrike" spc="-1" dirty="0">
                <a:solidFill>
                  <a:srgbClr val="336699"/>
                </a:solidFill>
              </a:rPr>
              <a:t>www.dhs.gov/immigration-statistics</a:t>
            </a:r>
          </a:p>
          <a:p>
            <a:pPr marL="432000" indent="-324000">
              <a:spcAft>
                <a:spcPts val="1440"/>
              </a:spcAft>
              <a:buBlip>
                <a:blip r:embed="rId3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Also on Lexis – DHS Yearbook Immigration Statistics</a:t>
            </a: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en-US" sz="2800" b="0" strike="noStrike" spc="-1" dirty="0">
              <a:solidFill>
                <a:srgbClr val="663399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675360" y="262800"/>
            <a:ext cx="8987400" cy="67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State laws</a:t>
            </a:r>
          </a:p>
        </p:txBody>
      </p:sp>
      <p:sp>
        <p:nvSpPr>
          <p:cNvPr id="85" name="TextShape 2"/>
          <p:cNvSpPr txBox="1"/>
          <p:nvPr/>
        </p:nvSpPr>
        <p:spPr>
          <a:xfrm>
            <a:off x="675360" y="132300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Lexis – Immigration State Law; State Laws pending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National Conference of State Legislatures – Immigration and Immigrants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600" b="0" strike="noStrike" spc="-1" dirty="0">
                <a:solidFill>
                  <a:srgbClr val="336699"/>
                </a:solidFill>
              </a:rPr>
              <a:t>www.ncsl.org/research/immigration/state-laws-related-to-immigration-and-immigrants.aspx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675360" y="262800"/>
            <a:ext cx="8987400" cy="67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Other </a:t>
            </a:r>
            <a:r>
              <a:rPr lang="en-US" sz="4400" spc="-1" dirty="0">
                <a:solidFill>
                  <a:srgbClr val="729FCF"/>
                </a:solidFill>
                <a:latin typeface="+mj-lt"/>
              </a:rPr>
              <a:t>useful stuff</a:t>
            </a:r>
            <a:endParaRPr lang="en-US" sz="4400" b="0" strike="noStrike" spc="-1" dirty="0">
              <a:solidFill>
                <a:srgbClr val="729FCF"/>
              </a:solidFill>
              <a:latin typeface="+mj-lt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675360" y="132300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7500" lnSpcReduction="20000"/>
          </a:bodyPr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State Department – Country Reports on Human Rights Practices 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600" b="0" strike="noStrike" spc="-1" dirty="0">
                <a:solidFill>
                  <a:srgbClr val="CC0066"/>
                </a:solidFill>
              </a:rPr>
              <a:t>Lexis:</a:t>
            </a:r>
            <a:r>
              <a:rPr lang="en-US" sz="2600" b="0" strike="noStrike" spc="-1" dirty="0">
                <a:solidFill>
                  <a:srgbClr val="336699"/>
                </a:solidFill>
              </a:rPr>
              <a:t> Home &gt; Administrative Materials &gt; International Law &gt; Country Reports on Human Rights Practices 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600" b="0" strike="noStrike" spc="-1" dirty="0">
                <a:solidFill>
                  <a:srgbClr val="CC0066"/>
                </a:solidFill>
              </a:rPr>
              <a:t>Westlaw:</a:t>
            </a:r>
            <a:r>
              <a:rPr lang="en-US" sz="2600" b="0" strike="noStrike" spc="-1" dirty="0">
                <a:solidFill>
                  <a:srgbClr val="336699"/>
                </a:solidFill>
              </a:rPr>
              <a:t> Home &gt; Administrative Decisions &amp; Guidance &gt; Federal Administrative Decisions &amp; Guidance &gt; Department of State &gt; U.S. Department of State - Country Reports on Human Rights Practices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600" b="0" strike="noStrike" spc="-1" dirty="0">
                <a:solidFill>
                  <a:srgbClr val="336699"/>
                </a:solidFill>
              </a:rPr>
              <a:t>Also available in </a:t>
            </a:r>
            <a:r>
              <a:rPr lang="en-US" sz="2600" b="0" strike="noStrike" spc="-1" dirty="0" err="1">
                <a:solidFill>
                  <a:srgbClr val="CC0066"/>
                </a:solidFill>
              </a:rPr>
              <a:t>HeinOnline</a:t>
            </a:r>
            <a:r>
              <a:rPr lang="en-US" sz="2600" b="0" strike="noStrike" spc="-1" dirty="0">
                <a:solidFill>
                  <a:srgbClr val="336699"/>
                </a:solidFill>
              </a:rPr>
              <a:t> &amp; </a:t>
            </a:r>
            <a:r>
              <a:rPr lang="en-US" sz="2600" b="0" strike="noStrike" spc="-1" dirty="0">
                <a:solidFill>
                  <a:srgbClr val="CC0066"/>
                </a:solidFill>
              </a:rPr>
              <a:t>ProQuest Congressional</a:t>
            </a:r>
            <a:r>
              <a:rPr lang="en-US" sz="2600" b="0" strike="noStrike" spc="-1" dirty="0">
                <a:solidFill>
                  <a:srgbClr val="336699"/>
                </a:solidFill>
              </a:rPr>
              <a:t> as Committee Prints 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Visa Bulletin – wait times for visa backlogs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600" b="0" strike="noStrike" spc="-1" dirty="0">
                <a:solidFill>
                  <a:srgbClr val="336699"/>
                </a:solidFill>
              </a:rPr>
              <a:t>travel.state.gov/content/travel/</a:t>
            </a:r>
            <a:r>
              <a:rPr lang="en-US" sz="2600" b="0" strike="noStrike" spc="-1" dirty="0" err="1">
                <a:solidFill>
                  <a:srgbClr val="336699"/>
                </a:solidFill>
              </a:rPr>
              <a:t>en</a:t>
            </a:r>
            <a:r>
              <a:rPr lang="en-US" sz="2600" b="0" strike="noStrike" spc="-1" dirty="0">
                <a:solidFill>
                  <a:srgbClr val="336699"/>
                </a:solidFill>
              </a:rPr>
              <a:t>/legal/visa-law0/visa-bulletin.html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endParaRPr lang="en-US" sz="2600" b="0" strike="noStrike" spc="-1" dirty="0">
              <a:solidFill>
                <a:srgbClr val="663399"/>
              </a:solidFill>
              <a:latin typeface="Tw Cen MT"/>
            </a:endParaRPr>
          </a:p>
          <a:p>
            <a:endParaRPr lang="en-US" sz="2600" b="0" strike="noStrike" spc="-1" dirty="0">
              <a:solidFill>
                <a:srgbClr val="663399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675360" y="25920"/>
            <a:ext cx="8987400" cy="114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Key words – search </a:t>
            </a:r>
            <a:r>
              <a:rPr lang="en-US" sz="4400" spc="-1" dirty="0">
                <a:solidFill>
                  <a:srgbClr val="729FCF"/>
                </a:solidFill>
                <a:latin typeface="+mj-lt"/>
              </a:rPr>
              <a:t>t</a:t>
            </a:r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erms</a:t>
            </a:r>
          </a:p>
        </p:txBody>
      </p:sp>
      <p:sp>
        <p:nvSpPr>
          <p:cNvPr id="47" name="TextShape 2"/>
          <p:cNvSpPr txBox="1"/>
          <p:nvPr/>
        </p:nvSpPr>
        <p:spPr>
          <a:xfrm>
            <a:off x="675360" y="132300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Aliens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Deportation – United States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Emigration and immigration law – United States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Visas – United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75360" y="262800"/>
            <a:ext cx="8987400" cy="67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Foreign law</a:t>
            </a:r>
          </a:p>
        </p:txBody>
      </p:sp>
      <p:sp>
        <p:nvSpPr>
          <p:cNvPr id="89" name="TextShape 2"/>
          <p:cNvSpPr txBox="1"/>
          <p:nvPr/>
        </p:nvSpPr>
        <p:spPr>
          <a:xfrm>
            <a:off x="613800" y="131256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20000"/>
          </a:bodyPr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Foreign Law Guide        Laws by Subject       Citizenship, Emigration, Immigration &amp; Nationality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spc="-1" dirty="0" err="1">
                <a:solidFill>
                  <a:srgbClr val="663399"/>
                </a:solidFill>
              </a:rPr>
              <a:t>vLex</a:t>
            </a:r>
            <a:r>
              <a:rPr lang="en-US" sz="2800" spc="-1" dirty="0">
                <a:solidFill>
                  <a:srgbClr val="663399"/>
                </a:solidFill>
              </a:rPr>
              <a:t>/</a:t>
            </a:r>
            <a:r>
              <a:rPr lang="en-US" sz="2800" b="0" strike="noStrike" spc="-1" dirty="0" err="1">
                <a:solidFill>
                  <a:srgbClr val="663399"/>
                </a:solidFill>
              </a:rPr>
              <a:t>Justis</a:t>
            </a:r>
            <a:endParaRPr lang="en-US" sz="2800" b="0" strike="noStrike" spc="-1" dirty="0">
              <a:solidFill>
                <a:srgbClr val="663399"/>
              </a:solidFill>
            </a:endParaRP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spc="-1" dirty="0" err="1">
                <a:solidFill>
                  <a:srgbClr val="663399"/>
                </a:solidFill>
              </a:rPr>
              <a:t>WorldLII</a:t>
            </a:r>
            <a:endParaRPr lang="en-US" sz="2800" spc="-1" dirty="0">
              <a:solidFill>
                <a:srgbClr val="663399"/>
              </a:solidFill>
            </a:endParaRP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 err="1">
                <a:solidFill>
                  <a:srgbClr val="663399"/>
                </a:solidFill>
              </a:rPr>
              <a:t>GlobaLex</a:t>
            </a:r>
            <a:endParaRPr lang="en-US" sz="2800" b="0" strike="noStrike" spc="-1" dirty="0">
              <a:solidFill>
                <a:srgbClr val="663399"/>
              </a:solidFill>
            </a:endParaRP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spc="-1" dirty="0">
                <a:solidFill>
                  <a:srgbClr val="663399"/>
                </a:solidFill>
              </a:rPr>
              <a:t>World Law Guide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 err="1">
                <a:solidFill>
                  <a:srgbClr val="663399"/>
                </a:solidFill>
              </a:rPr>
              <a:t>LegislationOnline</a:t>
            </a:r>
            <a:r>
              <a:rPr lang="en-US" sz="2800" b="0" strike="noStrike" spc="-1" dirty="0">
                <a:solidFill>
                  <a:srgbClr val="663399"/>
                </a:solidFill>
              </a:rPr>
              <a:t> (OSCE)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spc="-1" dirty="0">
                <a:solidFill>
                  <a:srgbClr val="663399"/>
                </a:solidFill>
              </a:rPr>
              <a:t>Global-Regulation</a:t>
            </a:r>
            <a:endParaRPr lang="en-US" sz="2800" b="0" strike="noStrike" spc="-1" dirty="0">
              <a:solidFill>
                <a:srgbClr val="663399"/>
              </a:solidFill>
            </a:endParaRP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endParaRPr lang="en-US" sz="2800" b="0" strike="noStrike" spc="-1" dirty="0">
              <a:solidFill>
                <a:srgbClr val="663399"/>
              </a:solidFill>
              <a:latin typeface="Tw Cen MT"/>
            </a:endParaRPr>
          </a:p>
        </p:txBody>
      </p:sp>
      <p:pic>
        <p:nvPicPr>
          <p:cNvPr id="90" name="Picture 89"/>
          <p:cNvPicPr/>
          <p:nvPr/>
        </p:nvPicPr>
        <p:blipFill>
          <a:blip r:embed="rId3"/>
          <a:stretch/>
        </p:blipFill>
        <p:spPr>
          <a:xfrm>
            <a:off x="3704295" y="1312560"/>
            <a:ext cx="420120" cy="245520"/>
          </a:xfrm>
          <a:prstGeom prst="rect">
            <a:avLst/>
          </a:prstGeom>
          <a:ln>
            <a:noFill/>
          </a:ln>
        </p:spPr>
      </p:pic>
      <p:pic>
        <p:nvPicPr>
          <p:cNvPr id="91" name="Picture 90"/>
          <p:cNvPicPr/>
          <p:nvPr/>
        </p:nvPicPr>
        <p:blipFill>
          <a:blip r:embed="rId3"/>
          <a:stretch/>
        </p:blipFill>
        <p:spPr>
          <a:xfrm>
            <a:off x="6499614" y="1312560"/>
            <a:ext cx="420120" cy="245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7201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75360" y="262800"/>
            <a:ext cx="8987400" cy="67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International human rights law</a:t>
            </a:r>
          </a:p>
        </p:txBody>
      </p:sp>
      <p:sp>
        <p:nvSpPr>
          <p:cNvPr id="89" name="TextShape 2"/>
          <p:cNvSpPr txBox="1"/>
          <p:nvPr/>
        </p:nvSpPr>
        <p:spPr>
          <a:xfrm>
            <a:off x="613800" y="131256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Treaty research</a:t>
            </a:r>
          </a:p>
          <a:p>
            <a:pPr marL="889200" lvl="1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spc="-1" dirty="0">
                <a:solidFill>
                  <a:srgbClr val="663399"/>
                </a:solidFill>
              </a:rPr>
              <a:t>Multilateral</a:t>
            </a:r>
          </a:p>
          <a:p>
            <a:pPr marL="889200" lvl="1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spc="-1" dirty="0">
                <a:solidFill>
                  <a:srgbClr val="663399"/>
                </a:solidFill>
              </a:rPr>
              <a:t>Bilateral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spc="-1" dirty="0">
                <a:solidFill>
                  <a:srgbClr val="663399"/>
                </a:solidFill>
              </a:rPr>
              <a:t>Custom &amp; general principles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spc="-1" dirty="0">
                <a:solidFill>
                  <a:srgbClr val="663399"/>
                </a:solidFill>
              </a:rPr>
              <a:t>Publicists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spc="-1" dirty="0">
                <a:solidFill>
                  <a:srgbClr val="663399"/>
                </a:solidFill>
              </a:rPr>
              <a:t>Judicial decisions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endParaRPr lang="en-US" sz="2800" b="0" strike="noStrike" spc="-1" dirty="0">
              <a:solidFill>
                <a:srgbClr val="663399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75360" y="262800"/>
            <a:ext cx="8987400" cy="67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2500"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International human rights law sources</a:t>
            </a:r>
          </a:p>
        </p:txBody>
      </p:sp>
      <p:sp>
        <p:nvSpPr>
          <p:cNvPr id="89" name="TextShape 2"/>
          <p:cNvSpPr txBox="1"/>
          <p:nvPr/>
        </p:nvSpPr>
        <p:spPr>
          <a:xfrm>
            <a:off x="613800" y="131256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spc="-1" dirty="0">
                <a:solidFill>
                  <a:srgbClr val="663399"/>
                </a:solidFill>
              </a:rPr>
              <a:t>My website: </a:t>
            </a:r>
            <a:r>
              <a:rPr lang="en-US" sz="2800" spc="-1" dirty="0">
                <a:solidFill>
                  <a:schemeClr val="accent5"/>
                </a:solidFill>
              </a:rPr>
              <a:t>https://internationalcourts.net/research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U.N. High Commissioner for Refugees (UNHCR) </a:t>
            </a:r>
            <a:r>
              <a:rPr lang="en-US" sz="2800" b="0" strike="noStrike" spc="-1" dirty="0" err="1">
                <a:solidFill>
                  <a:srgbClr val="663399"/>
                </a:solidFill>
              </a:rPr>
              <a:t>RefWorld</a:t>
            </a:r>
            <a:r>
              <a:rPr lang="en-US" sz="2800" b="0" strike="noStrike" spc="-1" dirty="0">
                <a:solidFill>
                  <a:srgbClr val="663399"/>
                </a:solidFill>
              </a:rPr>
              <a:t> 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European Court of Human Rights (HUDOC)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European Union (Curia)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spc="-1" dirty="0">
                <a:solidFill>
                  <a:srgbClr val="663399"/>
                </a:solidFill>
              </a:rPr>
              <a:t>Inter-American HR System</a:t>
            </a:r>
            <a:endParaRPr lang="en-US" sz="2800" b="0" strike="noStrike" spc="-1" dirty="0">
              <a:solidFill>
                <a:srgbClr val="663399"/>
              </a:solidFill>
            </a:endParaRP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UN Treaty Body databases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spc="-1" dirty="0">
                <a:solidFill>
                  <a:srgbClr val="663399"/>
                </a:solidFill>
              </a:rPr>
              <a:t>ICC legal tools database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endParaRPr lang="en-US" sz="2800" b="0" strike="noStrike" spc="-1" dirty="0">
              <a:solidFill>
                <a:srgbClr val="663399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8779369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78" y="1002890"/>
            <a:ext cx="2928228" cy="2772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6858" y="1651979"/>
            <a:ext cx="50660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John Quentin Heywood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heywood@wcl.american.edu</a:t>
            </a:r>
          </a:p>
          <a:p>
            <a:r>
              <a:rPr lang="en-US" sz="2400" dirty="0">
                <a:solidFill>
                  <a:srgbClr val="7030A0"/>
                </a:solidFill>
              </a:rPr>
              <a:t>202.274.4329</a:t>
            </a:r>
          </a:p>
          <a:p>
            <a:r>
              <a:rPr lang="en-US" sz="2400" dirty="0">
                <a:solidFill>
                  <a:srgbClr val="7030A0"/>
                </a:solidFill>
              </a:rPr>
              <a:t>Office: N216</a:t>
            </a:r>
          </a:p>
        </p:txBody>
      </p:sp>
    </p:spTree>
    <p:extLst>
      <p:ext uri="{BB962C8B-B14F-4D97-AF65-F5344CB8AC3E}">
        <p14:creationId xmlns:p14="http://schemas.microsoft.com/office/powerpoint/2010/main" val="107723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675360" y="25920"/>
            <a:ext cx="8987400" cy="114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spc="-1" dirty="0">
                <a:solidFill>
                  <a:srgbClr val="729FCF"/>
                </a:solidFill>
                <a:latin typeface="+mj-lt"/>
              </a:rPr>
              <a:t>Taxonomy</a:t>
            </a:r>
            <a:endParaRPr lang="en-US" sz="4400" b="0" strike="noStrike" spc="-1" dirty="0">
              <a:solidFill>
                <a:srgbClr val="729FCF"/>
              </a:solidFill>
              <a:latin typeface="+mj-lt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675360" y="1323000"/>
            <a:ext cx="8987400" cy="371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spc="-1" dirty="0">
                <a:solidFill>
                  <a:srgbClr val="663399"/>
                </a:solidFill>
              </a:rPr>
              <a:t>An orderly &amp; systematic classification</a:t>
            </a:r>
            <a:endParaRPr lang="en-US" sz="2800" b="0" strike="noStrike" spc="-1" dirty="0">
              <a:solidFill>
                <a:srgbClr val="663399"/>
              </a:solidFill>
            </a:endParaRP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spc="-1" dirty="0">
                <a:solidFill>
                  <a:srgbClr val="663399"/>
                </a:solidFill>
              </a:rPr>
              <a:t>All research, especially legal research is based on it</a:t>
            </a:r>
            <a:endParaRPr lang="en-US" sz="2800" b="0" strike="noStrike" spc="-1" dirty="0">
              <a:solidFill>
                <a:srgbClr val="663399"/>
              </a:solidFill>
            </a:endParaRP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spc="-1" dirty="0">
                <a:solidFill>
                  <a:srgbClr val="663399"/>
                </a:solidFill>
              </a:rPr>
              <a:t>Prime example in law: the West key number system</a:t>
            </a:r>
            <a:endParaRPr lang="en-US" sz="2800" b="0" strike="noStrike" spc="-1" dirty="0">
              <a:solidFill>
                <a:srgbClr val="663399"/>
              </a:solidFill>
            </a:endParaRP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spc="-1" dirty="0">
                <a:solidFill>
                  <a:srgbClr val="663399"/>
                </a:solidFill>
              </a:rPr>
              <a:t>Research libraries use the LC taxonomy (call numbers)</a:t>
            </a:r>
          </a:p>
          <a:p>
            <a:pPr marL="432000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b="0" strike="noStrike" spc="-1" dirty="0">
                <a:solidFill>
                  <a:srgbClr val="663399"/>
                </a:solidFill>
              </a:rPr>
              <a:t>All indexes &amp; search databases have one</a:t>
            </a:r>
          </a:p>
          <a:p>
            <a:pPr marL="889200" lvl="1" indent="-324000">
              <a:spcAft>
                <a:spcPts val="1440"/>
              </a:spcAft>
              <a:buBlip>
                <a:blip r:embed="rId2"/>
              </a:buBlip>
            </a:pPr>
            <a:r>
              <a:rPr lang="en-US" sz="2800" spc="-1" dirty="0">
                <a:solidFill>
                  <a:srgbClr val="663399"/>
                </a:solidFill>
              </a:rPr>
              <a:t>Use it!</a:t>
            </a:r>
            <a:endParaRPr lang="en-US" sz="2800" b="0" strike="noStrike" spc="-1" dirty="0">
              <a:solidFill>
                <a:srgbClr val="66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704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675360" y="25920"/>
            <a:ext cx="8987400" cy="114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“One good source”</a:t>
            </a: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A685DFF-C752-4188-898D-71E45F336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69" y="993913"/>
            <a:ext cx="5325181" cy="465071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3D3BAE-3DE0-4F9F-9171-3B2C03389DEC}"/>
              </a:ext>
            </a:extLst>
          </p:cNvPr>
          <p:cNvSpPr/>
          <p:nvPr/>
        </p:nvSpPr>
        <p:spPr>
          <a:xfrm>
            <a:off x="2460750" y="2576223"/>
            <a:ext cx="2810965" cy="147894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9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93FBEC1-54C9-4CF3-B9CC-E52D3305E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68" y="993912"/>
            <a:ext cx="5325181" cy="4650717"/>
          </a:xfrm>
          <a:prstGeom prst="rect">
            <a:avLst/>
          </a:prstGeom>
        </p:spPr>
      </p:pic>
      <p:sp>
        <p:nvSpPr>
          <p:cNvPr id="46" name="TextShape 1"/>
          <p:cNvSpPr txBox="1"/>
          <p:nvPr/>
        </p:nvSpPr>
        <p:spPr>
          <a:xfrm>
            <a:off x="675360" y="25920"/>
            <a:ext cx="8987400" cy="114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“One good source”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A262E0-090E-4A67-9366-B4F6ECFEDC9B}"/>
              </a:ext>
            </a:extLst>
          </p:cNvPr>
          <p:cNvSpPr/>
          <p:nvPr/>
        </p:nvSpPr>
        <p:spPr>
          <a:xfrm>
            <a:off x="2506469" y="3593990"/>
            <a:ext cx="3401350" cy="93030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F18691A-C9A5-4F5D-97D5-8D6185475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69" y="993912"/>
            <a:ext cx="5325182" cy="4650718"/>
          </a:xfrm>
          <a:prstGeom prst="rect">
            <a:avLst/>
          </a:prstGeom>
        </p:spPr>
      </p:pic>
      <p:sp>
        <p:nvSpPr>
          <p:cNvPr id="46" name="TextShape 1"/>
          <p:cNvSpPr txBox="1"/>
          <p:nvPr/>
        </p:nvSpPr>
        <p:spPr>
          <a:xfrm>
            <a:off x="675360" y="25920"/>
            <a:ext cx="8987400" cy="114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“One good source”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B93200-D8F7-4B77-82CA-A9C69236EE3D}"/>
              </a:ext>
            </a:extLst>
          </p:cNvPr>
          <p:cNvSpPr/>
          <p:nvPr/>
        </p:nvSpPr>
        <p:spPr>
          <a:xfrm>
            <a:off x="5936241" y="4619707"/>
            <a:ext cx="1124518" cy="79640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2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258EB5E-7750-4F47-B26C-783D247FF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90" y="993913"/>
            <a:ext cx="5354860" cy="4676637"/>
          </a:xfrm>
          <a:prstGeom prst="rect">
            <a:avLst/>
          </a:prstGeom>
        </p:spPr>
      </p:pic>
      <p:sp>
        <p:nvSpPr>
          <p:cNvPr id="46" name="TextShape 1"/>
          <p:cNvSpPr txBox="1"/>
          <p:nvPr/>
        </p:nvSpPr>
        <p:spPr>
          <a:xfrm>
            <a:off x="675360" y="25920"/>
            <a:ext cx="8987400" cy="114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“One good source”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4B84FF-6F36-42A1-A96C-04FBD0C6C4FD}"/>
              </a:ext>
            </a:extLst>
          </p:cNvPr>
          <p:cNvSpPr/>
          <p:nvPr/>
        </p:nvSpPr>
        <p:spPr>
          <a:xfrm>
            <a:off x="5947577" y="3126133"/>
            <a:ext cx="1272208" cy="56327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6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743301E-6A25-44A1-A9DA-F5B82E3CD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68" y="993913"/>
            <a:ext cx="5325181" cy="4650717"/>
          </a:xfrm>
          <a:prstGeom prst="rect">
            <a:avLst/>
          </a:prstGeom>
        </p:spPr>
      </p:pic>
      <p:sp>
        <p:nvSpPr>
          <p:cNvPr id="46" name="TextShape 1"/>
          <p:cNvSpPr txBox="1"/>
          <p:nvPr/>
        </p:nvSpPr>
        <p:spPr>
          <a:xfrm>
            <a:off x="675360" y="25920"/>
            <a:ext cx="8987400" cy="114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n-US" sz="4400" b="0" strike="noStrike" spc="-1" dirty="0">
                <a:solidFill>
                  <a:srgbClr val="729FCF"/>
                </a:solidFill>
                <a:latin typeface="+mj-lt"/>
              </a:rPr>
              <a:t>“One good source”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90262C-BE08-4471-B777-61219C91077E}"/>
              </a:ext>
            </a:extLst>
          </p:cNvPr>
          <p:cNvSpPr/>
          <p:nvPr/>
        </p:nvSpPr>
        <p:spPr>
          <a:xfrm>
            <a:off x="2428946" y="2297928"/>
            <a:ext cx="2127152" cy="53734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roxima Nova Alt Rg"/>
        <a:ea typeface="DejaVu Sans"/>
        <a:cs typeface="DejaVu Sans"/>
      </a:majorFont>
      <a:minorFont>
        <a:latin typeface="Proxima Nova Alt Rg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1087</Words>
  <Application>Microsoft Office PowerPoint</Application>
  <PresentationFormat>Custom</PresentationFormat>
  <Paragraphs>188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Symbol</vt:lpstr>
      <vt:lpstr>Proxima Nova Alt Rg</vt:lpstr>
      <vt:lpstr>Arial</vt:lpstr>
      <vt:lpstr>Wingdings</vt:lpstr>
      <vt:lpstr>Times New Roman</vt:lpstr>
      <vt:lpstr>Open Sans</vt:lpstr>
      <vt:lpstr>Calibri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Washington College of Law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Research Resources</dc:title>
  <dc:subject/>
  <dc:creator>WCL User</dc:creator>
  <dc:description/>
  <cp:lastModifiedBy>John Quentin Heywood</cp:lastModifiedBy>
  <cp:revision>107</cp:revision>
  <dcterms:created xsi:type="dcterms:W3CDTF">2016-08-31T14:05:31Z</dcterms:created>
  <dcterms:modified xsi:type="dcterms:W3CDTF">2019-09-11T19:24:04Z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Washington College of Law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22</vt:i4>
  </property>
</Properties>
</file>