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56" r:id="rId1"/>
  </p:sldMasterIdLst>
  <p:notesMasterIdLst>
    <p:notesMasterId r:id="rId49"/>
  </p:notesMasterIdLst>
  <p:sldIdLst>
    <p:sldId id="256" r:id="rId2"/>
    <p:sldId id="257" r:id="rId3"/>
    <p:sldId id="258" r:id="rId4"/>
    <p:sldId id="286" r:id="rId5"/>
    <p:sldId id="259" r:id="rId6"/>
    <p:sldId id="260" r:id="rId7"/>
    <p:sldId id="281" r:id="rId8"/>
    <p:sldId id="261" r:id="rId9"/>
    <p:sldId id="262" r:id="rId10"/>
    <p:sldId id="263" r:id="rId11"/>
    <p:sldId id="264" r:id="rId12"/>
    <p:sldId id="265" r:id="rId13"/>
    <p:sldId id="266" r:id="rId14"/>
    <p:sldId id="272" r:id="rId15"/>
    <p:sldId id="267" r:id="rId16"/>
    <p:sldId id="268" r:id="rId17"/>
    <p:sldId id="269" r:id="rId18"/>
    <p:sldId id="271" r:id="rId19"/>
    <p:sldId id="273" r:id="rId20"/>
    <p:sldId id="278" r:id="rId21"/>
    <p:sldId id="279" r:id="rId22"/>
    <p:sldId id="280" r:id="rId23"/>
    <p:sldId id="282" r:id="rId24"/>
    <p:sldId id="274" r:id="rId25"/>
    <p:sldId id="275" r:id="rId26"/>
    <p:sldId id="284" r:id="rId27"/>
    <p:sldId id="276" r:id="rId28"/>
    <p:sldId id="283" r:id="rId29"/>
    <p:sldId id="277" r:id="rId30"/>
    <p:sldId id="285" r:id="rId31"/>
    <p:sldId id="287" r:id="rId32"/>
    <p:sldId id="294" r:id="rId33"/>
    <p:sldId id="288" r:id="rId34"/>
    <p:sldId id="295" r:id="rId35"/>
    <p:sldId id="296" r:id="rId36"/>
    <p:sldId id="293" r:id="rId37"/>
    <p:sldId id="289" r:id="rId38"/>
    <p:sldId id="290" r:id="rId39"/>
    <p:sldId id="297" r:id="rId40"/>
    <p:sldId id="298" r:id="rId41"/>
    <p:sldId id="299" r:id="rId42"/>
    <p:sldId id="300" r:id="rId43"/>
    <p:sldId id="291" r:id="rId44"/>
    <p:sldId id="301" r:id="rId45"/>
    <p:sldId id="302" r:id="rId46"/>
    <p:sldId id="303" r:id="rId47"/>
    <p:sldId id="292" r:id="rId4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Proxima Nova Alt Rg" panose="02000506030000020004" charset="0"/>
      <p:regular r:id="rId54"/>
      <p:bold r:id="rId55"/>
      <p:italic r:id="rId56"/>
      <p:boldItalic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0" autoAdjust="0"/>
    <p:restoredTop sz="94660"/>
  </p:normalViewPr>
  <p:slideViewPr>
    <p:cSldViewPr>
      <p:cViewPr varScale="1">
        <p:scale>
          <a:sx n="116" d="100"/>
          <a:sy n="116" d="100"/>
        </p:scale>
        <p:origin x="75" y="27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AD0F7-4322-4561-8742-25F4730F66C0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52ECD-B16D-4369-89FB-F3B8F0D3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74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51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March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legal research for ILSA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7EA6-6899-4BBD-A1F4-5A6B401D94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March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legal research for ILSA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7EA6-6899-4BBD-A1F4-5A6B401D94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1752600" cy="438864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March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legal research for ILSA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7EA6-6899-4BBD-A1F4-5A6B401D94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March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legal research for ILSA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7EA6-6899-4BBD-A1F4-5A6B401D94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11480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889647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March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legal research for ILSA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7EA6-6899-4BBD-A1F4-5A6B401D94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March 2019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legal research for ILSA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7EA6-6899-4BBD-A1F4-5A6B401D94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March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legal research for ILSA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7EA6-6899-4BBD-A1F4-5A6B401D94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March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legal research for ILSA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7EA6-6899-4BBD-A1F4-5A6B401D94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March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legal research for ILSA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7EA6-6899-4BBD-A1F4-5A6B401D94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March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legal research for ILSA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7EA6-6899-4BBD-A1F4-5A6B401D947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March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4E7EA6-6899-4BBD-A1F4-5A6B401D947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international legal research for ILSA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54E7EA6-6899-4BBD-A1F4-5A6B401D947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2821" y="2990850"/>
            <a:ext cx="177546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international legal research for ILSA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152" y="1188720"/>
            <a:ext cx="18287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7 March 2019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international legal research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john </a:t>
            </a:r>
            <a:r>
              <a:rPr lang="en-US" dirty="0" err="1"/>
              <a:t>quentin</a:t>
            </a:r>
            <a:r>
              <a:rPr lang="en-US" dirty="0"/>
              <a:t> </a:t>
            </a:r>
            <a:r>
              <a:rPr lang="en-US" dirty="0" err="1"/>
              <a:t>heywood</a:t>
            </a:r>
            <a:endParaRPr lang="en-US" dirty="0"/>
          </a:p>
          <a:p>
            <a:r>
              <a:rPr lang="en-US" dirty="0"/>
              <a:t>7 March 2019</a:t>
            </a:r>
          </a:p>
        </p:txBody>
      </p:sp>
    </p:spTree>
    <p:extLst>
      <p:ext uri="{BB962C8B-B14F-4D97-AF65-F5344CB8AC3E}">
        <p14:creationId xmlns:p14="http://schemas.microsoft.com/office/powerpoint/2010/main" val="60155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27C08-C44E-4F0D-8F9E-5535BCD8D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857250"/>
          </a:xfrm>
        </p:spPr>
        <p:txBody>
          <a:bodyPr/>
          <a:lstStyle/>
          <a:p>
            <a:r>
              <a:rPr lang="en-US" dirty="0"/>
              <a:t>bilateral v. multilateral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F3507-76A8-4A1A-AEEE-1FD09448E9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multilateral treaties are more complex</a:t>
            </a:r>
          </a:p>
          <a:p>
            <a:pPr lvl="1"/>
            <a:r>
              <a:rPr lang="en-US" dirty="0"/>
              <a:t>between 3 or more entities</a:t>
            </a:r>
          </a:p>
          <a:p>
            <a:pPr lvl="2"/>
            <a:r>
              <a:rPr lang="en-US" dirty="0"/>
              <a:t>nation-states</a:t>
            </a:r>
          </a:p>
          <a:p>
            <a:pPr lvl="2"/>
            <a:r>
              <a:rPr lang="en-US" dirty="0"/>
              <a:t>international organizations</a:t>
            </a:r>
          </a:p>
          <a:p>
            <a:pPr lvl="1"/>
            <a:r>
              <a:rPr lang="en-US" dirty="0"/>
              <a:t>must be signed &amp; ratified</a:t>
            </a:r>
          </a:p>
          <a:p>
            <a:pPr lvl="1"/>
            <a:r>
              <a:rPr lang="en-US" dirty="0"/>
              <a:t>depository needed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4FF876-3590-4C1B-A3CB-F8BABADB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March 2019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D34ED9-2AFE-4E2D-9463-0B655CA20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legal research for ILSA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C22560-FFAD-4D0B-AE8B-1768F94C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7EA6-6899-4BBD-A1F4-5A6B401D947E}" type="slidenum">
              <a:rPr lang="en-US" smtClean="0"/>
              <a:t>10</a:t>
            </a:fld>
            <a:endParaRPr lang="en-US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E23E3C54-4BBD-4773-A3C0-F036FB39F4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4" y="1276350"/>
            <a:ext cx="3657600" cy="2449001"/>
          </a:xfrm>
        </p:spPr>
      </p:pic>
    </p:spTree>
    <p:extLst>
      <p:ext uri="{BB962C8B-B14F-4D97-AF65-F5344CB8AC3E}">
        <p14:creationId xmlns:p14="http://schemas.microsoft.com/office/powerpoint/2010/main" val="329070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2B9CB-37C6-4F0A-A93B-2E2743CF4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v. simplified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F72-CE5C-4D96-891E-5F12415DEF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regular treaties are what you think</a:t>
            </a:r>
          </a:p>
          <a:p>
            <a:r>
              <a:rPr lang="en-US" dirty="0"/>
              <a:t>in the US</a:t>
            </a:r>
          </a:p>
          <a:p>
            <a:pPr lvl="1"/>
            <a:r>
              <a:rPr lang="en-US" dirty="0"/>
              <a:t>diplomats negotiate</a:t>
            </a:r>
          </a:p>
          <a:p>
            <a:pPr lvl="1"/>
            <a:r>
              <a:rPr lang="en-US" dirty="0"/>
              <a:t>President signs</a:t>
            </a:r>
          </a:p>
          <a:p>
            <a:pPr lvl="1"/>
            <a:r>
              <a:rPr lang="en-US" dirty="0"/>
              <a:t>Senate gives advice &amp; consent </a:t>
            </a:r>
          </a:p>
          <a:p>
            <a:pPr lvl="1"/>
            <a:r>
              <a:rPr lang="en-US" dirty="0"/>
              <a:t>President ratifies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48200-5DAE-44E0-9C0B-D8E05A6BC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March 2019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9612CF-052D-41A9-A6CF-644DB6992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legal research for ILSA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E2EDA-8510-4219-9C8A-70F0180D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7EA6-6899-4BBD-A1F4-5A6B401D947E}" type="slidenum">
              <a:rPr lang="en-US" smtClean="0"/>
              <a:t>11</a:t>
            </a:fld>
            <a:endParaRPr lang="en-US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1231628C-1210-48B1-B988-99C844C6C7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87059"/>
            <a:ext cx="3657600" cy="2972631"/>
          </a:xfrm>
        </p:spPr>
      </p:pic>
    </p:spTree>
    <p:extLst>
      <p:ext uri="{BB962C8B-B14F-4D97-AF65-F5344CB8AC3E}">
        <p14:creationId xmlns:p14="http://schemas.microsoft.com/office/powerpoint/2010/main" val="419032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2B9CB-37C6-4F0A-A93B-2E2743CF4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v. simplified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F72-CE5C-4D96-891E-5F12415DEF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countries have a similar process for regular treaties</a:t>
            </a:r>
          </a:p>
          <a:p>
            <a:pPr lvl="1"/>
            <a:r>
              <a:rPr lang="en-US" dirty="0"/>
              <a:t>executive negotiates &amp; signs</a:t>
            </a:r>
          </a:p>
          <a:p>
            <a:pPr lvl="1"/>
            <a:r>
              <a:rPr lang="en-US" dirty="0"/>
              <a:t>legislature ratifies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48200-5DAE-44E0-9C0B-D8E05A6BC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March 2019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9612CF-052D-41A9-A6CF-644DB6992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legal research for ILSA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E2EDA-8510-4219-9C8A-70F0180D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7EA6-6899-4BBD-A1F4-5A6B401D947E}" type="slidenum">
              <a:rPr lang="en-US" smtClean="0"/>
              <a:t>12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B44929A-9599-4A6B-8810-C199A6ED49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87059"/>
            <a:ext cx="3657600" cy="2972631"/>
          </a:xfrm>
        </p:spPr>
      </p:pic>
    </p:spTree>
    <p:extLst>
      <p:ext uri="{BB962C8B-B14F-4D97-AF65-F5344CB8AC3E}">
        <p14:creationId xmlns:p14="http://schemas.microsoft.com/office/powerpoint/2010/main" val="171947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2B9CB-37C6-4F0A-A93B-2E2743CF4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v. simplified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F72-CE5C-4D96-891E-5F12415DEF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simplified treaties</a:t>
            </a:r>
          </a:p>
          <a:p>
            <a:r>
              <a:rPr lang="en-US" dirty="0"/>
              <a:t>we call them</a:t>
            </a:r>
          </a:p>
          <a:p>
            <a:pPr marL="411480" lvl="1" indent="0">
              <a:buNone/>
            </a:pPr>
            <a:r>
              <a:rPr lang="en-US" dirty="0">
                <a:solidFill>
                  <a:srgbClr val="00B0F0"/>
                </a:solidFill>
              </a:rPr>
              <a:t>executive agreements</a:t>
            </a:r>
          </a:p>
          <a:p>
            <a:r>
              <a:rPr lang="en-US" dirty="0"/>
              <a:t>just need to be signed by parties</a:t>
            </a:r>
          </a:p>
          <a:p>
            <a:r>
              <a:rPr lang="en-US" dirty="0"/>
              <a:t>they are binding obligations</a:t>
            </a:r>
          </a:p>
          <a:p>
            <a:pPr lvl="1"/>
            <a:r>
              <a:rPr lang="en-US" dirty="0"/>
              <a:t>unlike political </a:t>
            </a:r>
            <a:r>
              <a:rPr lang="en-US" dirty="0" err="1"/>
              <a:t>committments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48200-5DAE-44E0-9C0B-D8E05A6BC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March 2019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9612CF-052D-41A9-A6CF-644DB6992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legal research for ILSA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E2EDA-8510-4219-9C8A-70F0180D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7EA6-6899-4BBD-A1F4-5A6B401D947E}" type="slidenum">
              <a:rPr lang="en-US" smtClean="0"/>
              <a:t>13</a:t>
            </a:fld>
            <a:endParaRPr lang="en-US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7015F85D-84DA-4BAA-A7BB-A5FF39D2BA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3" y="1276350"/>
            <a:ext cx="3451929" cy="3152156"/>
          </a:xfrm>
        </p:spPr>
      </p:pic>
    </p:spTree>
    <p:extLst>
      <p:ext uri="{BB962C8B-B14F-4D97-AF65-F5344CB8AC3E}">
        <p14:creationId xmlns:p14="http://schemas.microsoft.com/office/powerpoint/2010/main" val="266170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2B9CB-37C6-4F0A-A93B-2E2743CF4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v. simplified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F72-CE5C-4D96-891E-5F12415DEF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simplified treaties can be:</a:t>
            </a:r>
          </a:p>
          <a:p>
            <a:pPr lvl="1"/>
            <a:r>
              <a:rPr lang="en-US" dirty="0"/>
              <a:t>formal written agreements</a:t>
            </a:r>
          </a:p>
          <a:p>
            <a:pPr lvl="1"/>
            <a:r>
              <a:rPr lang="en-US" dirty="0"/>
              <a:t>exchanges of notes</a:t>
            </a:r>
          </a:p>
          <a:p>
            <a:pPr lvl="1"/>
            <a:r>
              <a:rPr lang="en-US" dirty="0"/>
              <a:t>exchanges of signals (flags, etc.)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48200-5DAE-44E0-9C0B-D8E05A6BC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March 2019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9612CF-052D-41A9-A6CF-644DB6992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legal research for ILSA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E2EDA-8510-4219-9C8A-70F0180D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7EA6-6899-4BBD-A1F4-5A6B401D947E}" type="slidenum">
              <a:rPr lang="en-US" smtClean="0"/>
              <a:t>14</a:t>
            </a:fld>
            <a:endParaRPr lang="en-US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7015F85D-84DA-4BAA-A7BB-A5FF39D2BA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3" y="1276350"/>
            <a:ext cx="3451929" cy="3152156"/>
          </a:xfrm>
        </p:spPr>
      </p:pic>
    </p:spTree>
    <p:extLst>
      <p:ext uri="{BB962C8B-B14F-4D97-AF65-F5344CB8AC3E}">
        <p14:creationId xmlns:p14="http://schemas.microsoft.com/office/powerpoint/2010/main" val="400591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2B9CB-37C6-4F0A-A93B-2E2743CF4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v. simplified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F72-CE5C-4D96-891E-5F12415DEF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simplified treaties</a:t>
            </a:r>
          </a:p>
          <a:p>
            <a:r>
              <a:rPr lang="en-US" dirty="0"/>
              <a:t>let’s take a look at one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48200-5DAE-44E0-9C0B-D8E05A6BC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March 2019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9612CF-052D-41A9-A6CF-644DB6992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legal research for ILSA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E2EDA-8510-4219-9C8A-70F0180D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7EA6-6899-4BBD-A1F4-5A6B401D947E}" type="slidenum">
              <a:rPr lang="en-US" smtClean="0"/>
              <a:t>15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51C8878-6BE9-4941-8F3B-3322C355BF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04" y="1152525"/>
            <a:ext cx="2676391" cy="3441700"/>
          </a:xfrm>
        </p:spPr>
      </p:pic>
    </p:spTree>
    <p:extLst>
      <p:ext uri="{BB962C8B-B14F-4D97-AF65-F5344CB8AC3E}">
        <p14:creationId xmlns:p14="http://schemas.microsoft.com/office/powerpoint/2010/main" val="204474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2B9CB-37C6-4F0A-A93B-2E2743CF4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v. simplified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F72-CE5C-4D96-891E-5F12415DEF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simplified treaties</a:t>
            </a:r>
          </a:p>
          <a:p>
            <a:r>
              <a:rPr lang="en-US" dirty="0"/>
              <a:t>let’s take a look at one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48200-5DAE-44E0-9C0B-D8E05A6BC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March 2019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9612CF-052D-41A9-A6CF-644DB6992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legal research for ILSA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E2EDA-8510-4219-9C8A-70F0180D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7EA6-6899-4BBD-A1F4-5A6B401D947E}" type="slidenum">
              <a:rPr lang="en-US" smtClean="0"/>
              <a:t>16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ED91488-9A84-4D2A-815D-DB204C820B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91" y="1152525"/>
            <a:ext cx="2672018" cy="3441700"/>
          </a:xfrm>
        </p:spPr>
      </p:pic>
    </p:spTree>
    <p:extLst>
      <p:ext uri="{BB962C8B-B14F-4D97-AF65-F5344CB8AC3E}">
        <p14:creationId xmlns:p14="http://schemas.microsoft.com/office/powerpoint/2010/main" val="115257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2B9CB-37C6-4F0A-A93B-2E2743CF4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v. simplified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F72-CE5C-4D96-891E-5F12415DEF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simplified treaties</a:t>
            </a:r>
          </a:p>
          <a:p>
            <a:r>
              <a:rPr lang="en-US" dirty="0"/>
              <a:t>let’s take a look at one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48200-5DAE-44E0-9C0B-D8E05A6BC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March 2019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9612CF-052D-41A9-A6CF-644DB6992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legal research for ILSA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E2EDA-8510-4219-9C8A-70F0180D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7EA6-6899-4BBD-A1F4-5A6B401D947E}" type="slidenum">
              <a:rPr lang="en-US" smtClean="0"/>
              <a:t>17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42AFEC7-8846-47E9-8EF1-729DB9C3CB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71" y="1152525"/>
            <a:ext cx="2646458" cy="3441700"/>
          </a:xfrm>
        </p:spPr>
      </p:pic>
    </p:spTree>
    <p:extLst>
      <p:ext uri="{BB962C8B-B14F-4D97-AF65-F5344CB8AC3E}">
        <p14:creationId xmlns:p14="http://schemas.microsoft.com/office/powerpoint/2010/main" val="43974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2B9CB-37C6-4F0A-A93B-2E2743CF4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v. simplified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F72-CE5C-4D96-891E-5F12415DEF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simplified treaties</a:t>
            </a:r>
          </a:p>
          <a:p>
            <a:r>
              <a:rPr lang="en-US" dirty="0"/>
              <a:t>let’s take a look at one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48200-5DAE-44E0-9C0B-D8E05A6BC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March 2019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9612CF-052D-41A9-A6CF-644DB6992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legal research for ILSA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E2EDA-8510-4219-9C8A-70F0180D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7EA6-6899-4BBD-A1F4-5A6B401D947E}" type="slidenum">
              <a:rPr lang="en-US" smtClean="0"/>
              <a:t>18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92F3420-5E20-464E-ADC7-233F1E2E8D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64" y="1152525"/>
            <a:ext cx="2636471" cy="3441700"/>
          </a:xfrm>
        </p:spPr>
      </p:pic>
    </p:spTree>
    <p:extLst>
      <p:ext uri="{BB962C8B-B14F-4D97-AF65-F5344CB8AC3E}">
        <p14:creationId xmlns:p14="http://schemas.microsoft.com/office/powerpoint/2010/main" val="79621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F9740-1988-4D1F-9736-5F0D748DC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executive agreements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CD1736A-88B3-44E9-AD7F-A06204864A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29" y="1295400"/>
            <a:ext cx="3238500" cy="32385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EF8D1E-6608-4682-9871-CAEAC01A34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we divide them into 3 types: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sole</a:t>
            </a:r>
            <a:r>
              <a:rPr lang="en-US" dirty="0"/>
              <a:t> executive agreements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treaty-based</a:t>
            </a:r>
            <a:r>
              <a:rPr lang="en-US" dirty="0"/>
              <a:t> executive agreements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congressional-</a:t>
            </a:r>
            <a:r>
              <a:rPr lang="en-US" dirty="0"/>
              <a:t>executive agreements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91C2DD-8086-4159-9363-3A2EDC87E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March 2019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F878E5-1FED-4FB3-A6E5-DBDDF8816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legal research for ILSA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DFE9B-3AA4-42F4-8284-BBB4D0F7E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7EA6-6899-4BBD-A1F4-5A6B401D94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6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of international legal research in 45 minutes…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81150"/>
            <a:ext cx="7620000" cy="3219450"/>
          </a:xfrm>
        </p:spPr>
        <p:txBody>
          <a:bodyPr/>
          <a:lstStyle/>
          <a:p>
            <a:r>
              <a:rPr lang="en-US" dirty="0"/>
              <a:t>yeah. right.</a:t>
            </a:r>
          </a:p>
          <a:p>
            <a:r>
              <a:rPr lang="en-US" dirty="0"/>
              <a:t>not </a:t>
            </a:r>
            <a:r>
              <a:rPr lang="en-US" dirty="0" err="1"/>
              <a:t>gonna</a:t>
            </a:r>
            <a:r>
              <a:rPr lang="en-US" dirty="0"/>
              <a:t> happen</a:t>
            </a:r>
          </a:p>
          <a:p>
            <a:r>
              <a:rPr lang="en-US" dirty="0"/>
              <a:t>instead, we will take a quick tour of the high points &amp; then focus on anything you want to know more about</a:t>
            </a:r>
          </a:p>
          <a:p>
            <a:pPr lvl="1"/>
            <a:r>
              <a:rPr lang="en-US" dirty="0"/>
              <a:t>one topic already requested was space law, so we will do that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March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legal research for ILSA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7EA6-6899-4BBD-A1F4-5A6B401D94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0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F9740-1988-4D1F-9736-5F0D748DC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executive agreements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CD1736A-88B3-44E9-AD7F-A06204864A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29" y="1295400"/>
            <a:ext cx="3238500" cy="32385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EF8D1E-6608-4682-9871-CAEAC01A34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sole executive agreements:</a:t>
            </a:r>
          </a:p>
          <a:p>
            <a:pPr lvl="1"/>
            <a:r>
              <a:rPr lang="en-US" dirty="0"/>
              <a:t>recognize foreign governments</a:t>
            </a:r>
          </a:p>
          <a:p>
            <a:pPr lvl="1"/>
            <a:r>
              <a:rPr lang="en-US" dirty="0"/>
              <a:t>armistice/cease-fire</a:t>
            </a:r>
          </a:p>
          <a:p>
            <a:pPr lvl="1"/>
            <a:r>
              <a:rPr lang="en-US" dirty="0"/>
              <a:t>settle claims with foreign governments</a:t>
            </a:r>
          </a:p>
          <a:p>
            <a:pPr lvl="1"/>
            <a:r>
              <a:rPr lang="en-US" dirty="0"/>
              <a:t>treaty term agreement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91C2DD-8086-4159-9363-3A2EDC87E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March 2019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F878E5-1FED-4FB3-A6E5-DBDDF8816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legal research for ILSA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DFE9B-3AA4-42F4-8284-BBB4D0F7E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7EA6-6899-4BBD-A1F4-5A6B401D94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6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F9740-1988-4D1F-9736-5F0D748DC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executive agreements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CD1736A-88B3-44E9-AD7F-A06204864A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29" y="1295400"/>
            <a:ext cx="3238500" cy="32385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EF8D1E-6608-4682-9871-CAEAC01A34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treaty-based executive agreements:</a:t>
            </a:r>
          </a:p>
          <a:p>
            <a:pPr lvl="1"/>
            <a:r>
              <a:rPr lang="en-US" dirty="0"/>
              <a:t>SOFAs for NATO</a:t>
            </a:r>
          </a:p>
          <a:p>
            <a:pPr lvl="1"/>
            <a:r>
              <a:rPr lang="en-US" dirty="0"/>
              <a:t>scientific detail in environmental treaties</a:t>
            </a:r>
          </a:p>
          <a:p>
            <a:pPr lvl="1"/>
            <a:r>
              <a:rPr lang="en-US" dirty="0"/>
              <a:t>details about treaty implementation</a:t>
            </a:r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91C2DD-8086-4159-9363-3A2EDC87E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March 2019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F878E5-1FED-4FB3-A6E5-DBDDF8816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legal research for ILSA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DFE9B-3AA4-42F4-8284-BBB4D0F7E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7EA6-6899-4BBD-A1F4-5A6B401D947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7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F9740-1988-4D1F-9736-5F0D748DC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executive agreements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CD1736A-88B3-44E9-AD7F-A06204864A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29" y="1295400"/>
            <a:ext cx="3238500" cy="32385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EF8D1E-6608-4682-9871-CAEAC01A34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congressional-executive agreements:</a:t>
            </a:r>
          </a:p>
          <a:p>
            <a:pPr lvl="1"/>
            <a:r>
              <a:rPr lang="en-US" dirty="0"/>
              <a:t>vast majority</a:t>
            </a:r>
          </a:p>
          <a:p>
            <a:pPr lvl="1"/>
            <a:r>
              <a:rPr lang="en-US" dirty="0"/>
              <a:t>all trade agreements</a:t>
            </a:r>
          </a:p>
          <a:p>
            <a:pPr lvl="2"/>
            <a:r>
              <a:rPr lang="en-US" dirty="0"/>
              <a:t>NAFTA/USMCA</a:t>
            </a:r>
          </a:p>
          <a:p>
            <a:pPr lvl="2"/>
            <a:r>
              <a:rPr lang="en-US" dirty="0"/>
              <a:t>WTO/GATT</a:t>
            </a:r>
          </a:p>
          <a:p>
            <a:pPr lvl="2"/>
            <a:r>
              <a:rPr lang="en-US" dirty="0"/>
              <a:t>FTAs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91C2DD-8086-4159-9363-3A2EDC87E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March 2019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F878E5-1FED-4FB3-A6E5-DBDDF8816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legal research for ILSA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DFE9B-3AA4-42F4-8284-BBB4D0F7E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7EA6-6899-4BBD-A1F4-5A6B401D947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5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F9740-1988-4D1F-9736-5F0D748DC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executive agreements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CD1736A-88B3-44E9-AD7F-A06204864A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29" y="1295400"/>
            <a:ext cx="3238500" cy="32385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EF8D1E-6608-4682-9871-CAEAC01A34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congressional-executive agreements:</a:t>
            </a:r>
          </a:p>
          <a:p>
            <a:pPr lvl="1"/>
            <a:r>
              <a:rPr lang="en-US" dirty="0"/>
              <a:t>must pass both houses</a:t>
            </a:r>
          </a:p>
          <a:p>
            <a:pPr lvl="1"/>
            <a:r>
              <a:rPr lang="en-US" dirty="0"/>
              <a:t>President must sign or have veto overridden</a:t>
            </a:r>
          </a:p>
          <a:p>
            <a:pPr lvl="2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91C2DD-8086-4159-9363-3A2EDC87E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March 2019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F878E5-1FED-4FB3-A6E5-DBDDF8816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legal research for ILSA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DFE9B-3AA4-42F4-8284-BBB4D0F7E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7EA6-6899-4BBD-A1F4-5A6B401D947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5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C937797-DBCF-4D6F-AE96-01B8B4CFC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04950"/>
            <a:ext cx="7620000" cy="2441971"/>
          </a:xfrm>
        </p:spPr>
        <p:txBody>
          <a:bodyPr/>
          <a:lstStyle/>
          <a:p>
            <a:r>
              <a:rPr lang="en-US" dirty="0"/>
              <a:t>so now that we know what they are, </a:t>
            </a:r>
            <a:r>
              <a:rPr lang="en-US"/>
              <a:t>how </a:t>
            </a:r>
            <a:r>
              <a:rPr lang="en-US" smtClean="0"/>
              <a:t>do </a:t>
            </a:r>
            <a:r>
              <a:rPr lang="en-US" dirty="0"/>
              <a:t>we find them?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D40329-74AB-4A40-B9DB-A380DF1F6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March 2019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914F7C-FD7A-4228-8CE3-680DC1CB9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legal research for ILSA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8DFCFE-1CC8-4CED-B7DD-C0FCF99BC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7EA6-6899-4BBD-A1F4-5A6B401D947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8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C937797-DBCF-4D6F-AE96-01B8B4CFC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04950"/>
            <a:ext cx="7620000" cy="2441971"/>
          </a:xfrm>
        </p:spPr>
        <p:txBody>
          <a:bodyPr/>
          <a:lstStyle/>
          <a:p>
            <a:r>
              <a:rPr lang="en-US" dirty="0"/>
              <a:t>good question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D40329-74AB-4A40-B9DB-A380DF1F6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March 2019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914F7C-FD7A-4228-8CE3-680DC1CB9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legal research for ILSA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8DFCFE-1CC8-4CED-B7DD-C0FCF99BC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7EA6-6899-4BBD-A1F4-5A6B401D947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4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1403E-51BA-44F4-89BB-0034CAF8C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important caveat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B1318-31A3-4C30-972F-AE0D2E038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presentation assumes you need to find things for an academic purpose, not for litigation</a:t>
            </a:r>
          </a:p>
          <a:p>
            <a:r>
              <a:rPr lang="en-US" dirty="0"/>
              <a:t>research for litigation is much more complex</a:t>
            </a:r>
          </a:p>
          <a:p>
            <a:pPr lvl="1"/>
            <a:r>
              <a:rPr lang="en-US" dirty="0"/>
              <a:t>the best evidence rule</a:t>
            </a:r>
          </a:p>
          <a:p>
            <a:pPr lvl="1"/>
            <a:r>
              <a:rPr lang="en-US" dirty="0"/>
              <a:t>if a US agreement, you must use the best official source</a:t>
            </a:r>
          </a:p>
          <a:p>
            <a:pPr lvl="1"/>
            <a:r>
              <a:rPr lang="en-US" dirty="0"/>
              <a:t>not as easy as you would think</a:t>
            </a:r>
          </a:p>
          <a:p>
            <a:pPr lvl="1"/>
            <a:r>
              <a:rPr lang="en-US" dirty="0"/>
              <a:t>for non-US agreements, you need the judge to allow your source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678B2-23D0-4EB7-8C49-4FC39B286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March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2F0F2-7E55-40CD-9AAF-54911DF0E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legal research for ILSA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3755F-0596-453F-BD70-88F7CD75A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7EA6-6899-4BBD-A1F4-5A6B401D947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A688BAE-3B66-4E40-850D-499A0F203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question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152686D-5D33-463C-BD79-76682AA7F3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do I have a cite?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2192B31-CB7A-4041-A60E-FD38C85A09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yes…</a:t>
            </a:r>
          </a:p>
          <a:p>
            <a:pPr lvl="1"/>
            <a:r>
              <a:rPr lang="en-US" dirty="0"/>
              <a:t>this is the easiest </a:t>
            </a:r>
          </a:p>
          <a:p>
            <a:pPr lvl="1"/>
            <a:r>
              <a:rPr lang="en-US" dirty="0"/>
              <a:t>ask a librarian if you don’t recognize the sources in the citation</a:t>
            </a:r>
          </a:p>
          <a:p>
            <a:pPr lvl="1"/>
            <a:r>
              <a:rPr lang="en-US" dirty="0"/>
              <a:t>UNTS or LNTS</a:t>
            </a:r>
          </a:p>
          <a:p>
            <a:pPr lvl="1"/>
            <a:r>
              <a:rPr lang="en-US" dirty="0"/>
              <a:t>OAS, EU, COE, or AU</a:t>
            </a:r>
          </a:p>
          <a:p>
            <a:pPr lvl="1"/>
            <a:r>
              <a:rPr lang="en-US" dirty="0"/>
              <a:t>UST, Stat., TIAS, EAS, TS</a:t>
            </a:r>
          </a:p>
          <a:p>
            <a:r>
              <a:rPr lang="en-US" dirty="0"/>
              <a:t>no…</a:t>
            </a:r>
          </a:p>
          <a:p>
            <a:pPr lvl="1"/>
            <a:r>
              <a:rPr lang="en-US" dirty="0"/>
              <a:t>read 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FB52C-3091-4D3E-A426-473D2BC2D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March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52263-55AB-4D28-B298-FAFAD944D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legal research for ILSA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DA7B3-87F7-4C59-AFF0-E6CC70D81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7EA6-6899-4BBD-A1F4-5A6B401D947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1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A688BAE-3B66-4E40-850D-499A0F203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question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152686D-5D33-463C-BD79-76682AA7F3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is the US a party?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2192B31-CB7A-4041-A60E-FD38C85A09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yes…</a:t>
            </a:r>
          </a:p>
          <a:p>
            <a:pPr lvl="1"/>
            <a:r>
              <a:rPr lang="en-US" dirty="0"/>
              <a:t>great. use the US treaty tools</a:t>
            </a:r>
          </a:p>
          <a:p>
            <a:r>
              <a:rPr lang="en-US" dirty="0"/>
              <a:t>no…</a:t>
            </a:r>
          </a:p>
          <a:p>
            <a:pPr lvl="1"/>
            <a:r>
              <a:rPr lang="en-US" dirty="0"/>
              <a:t>use UN tools</a:t>
            </a:r>
          </a:p>
          <a:p>
            <a:pPr lvl="1"/>
            <a:r>
              <a:rPr lang="en-US" dirty="0"/>
              <a:t>use the treaty tools of states party</a:t>
            </a:r>
          </a:p>
          <a:p>
            <a:pPr lvl="1"/>
            <a:r>
              <a:rPr lang="en-US" dirty="0"/>
              <a:t>use treaty indexes</a:t>
            </a:r>
          </a:p>
          <a:p>
            <a:pPr lvl="1"/>
            <a:r>
              <a:rPr lang="en-US" dirty="0"/>
              <a:t>use google for a cite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FB52C-3091-4D3E-A426-473D2BC2D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March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52263-55AB-4D28-B298-FAFAD944D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legal research for ILSA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DA7B3-87F7-4C59-AFF0-E6CC70D81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7EA6-6899-4BBD-A1F4-5A6B401D947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4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A688BAE-3B66-4E40-850D-499A0F203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question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152686D-5D33-463C-BD79-76682AA7F3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is the treaty in force?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2192B31-CB7A-4041-A60E-FD38C85A09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yes…</a:t>
            </a:r>
          </a:p>
          <a:p>
            <a:pPr lvl="1"/>
            <a:r>
              <a:rPr lang="en-US" dirty="0"/>
              <a:t>use indexes like US Treaties in Force</a:t>
            </a:r>
          </a:p>
          <a:p>
            <a:r>
              <a:rPr lang="en-US" dirty="0"/>
              <a:t>not yet…</a:t>
            </a:r>
          </a:p>
          <a:p>
            <a:pPr lvl="1"/>
            <a:r>
              <a:rPr lang="en-US" dirty="0"/>
              <a:t>find the sponsors &amp; look at their resources</a:t>
            </a:r>
          </a:p>
          <a:p>
            <a:pPr lvl="1"/>
            <a:r>
              <a:rPr lang="en-US" dirty="0"/>
              <a:t>use google</a:t>
            </a:r>
          </a:p>
          <a:p>
            <a:r>
              <a:rPr lang="en-US" dirty="0"/>
              <a:t>not any longer…</a:t>
            </a:r>
          </a:p>
          <a:p>
            <a:pPr lvl="1"/>
            <a:r>
              <a:rPr lang="en-US" dirty="0"/>
              <a:t>use historical tools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FB52C-3091-4D3E-A426-473D2BC2D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March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52263-55AB-4D28-B298-FAFAD944D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legal research for ILSA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DA7B3-87F7-4C59-AFF0-E6CC70D81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7EA6-6899-4BBD-A1F4-5A6B401D947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5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place to start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08888"/>
            <a:ext cx="3657600" cy="3128974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these are the links I use every day</a:t>
            </a:r>
            <a:br>
              <a:rPr lang="en-US" dirty="0"/>
            </a:br>
            <a:endParaRPr lang="en-US" dirty="0"/>
          </a:p>
          <a:p>
            <a:pPr marL="114300" indent="0">
              <a:buNone/>
            </a:pPr>
            <a:r>
              <a:rPr lang="en-US" sz="2400" dirty="0">
                <a:solidFill>
                  <a:srgbClr val="00B0F0"/>
                </a:solidFill>
              </a:rPr>
              <a:t>internationalcourts.net</a:t>
            </a:r>
            <a:br>
              <a:rPr lang="en-US" sz="2400" dirty="0">
                <a:solidFill>
                  <a:srgbClr val="00B0F0"/>
                </a:solidFill>
              </a:rPr>
            </a:br>
            <a:endParaRPr lang="en-US" sz="2400" dirty="0">
              <a:solidFill>
                <a:srgbClr val="00B0F0"/>
              </a:solidFill>
            </a:endParaRPr>
          </a:p>
          <a:p>
            <a:r>
              <a:rPr lang="en-US" dirty="0"/>
              <a:t>the WCL proxy server links are built-in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March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legal research for ILSA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7EA6-6899-4BBD-A1F4-5A6B401D94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1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2DEB5-69E8-40BD-BEA3-AB02A4D9A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treaty tools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205694B-A80E-4689-A163-71C326993C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56" y="1152525"/>
            <a:ext cx="2665688" cy="34417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3F57D6-B82D-44B8-9116-65D51651FA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US Treaties in Force</a:t>
            </a:r>
          </a:p>
          <a:p>
            <a:r>
              <a:rPr lang="en-US" dirty="0"/>
              <a:t>State Dept website</a:t>
            </a:r>
          </a:p>
          <a:p>
            <a:r>
              <a:rPr lang="en-US" dirty="0"/>
              <a:t>Trade Rep website</a:t>
            </a:r>
          </a:p>
          <a:p>
            <a:r>
              <a:rPr lang="en-US" dirty="0" err="1"/>
              <a:t>HeinOnline</a:t>
            </a:r>
            <a:r>
              <a:rPr lang="en-US" dirty="0"/>
              <a:t> US Treaties &amp; Agreements Library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0ABDC3-1BF3-4574-A896-FEA5382D1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March 2019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1E0C8E-80D9-4952-96A1-440D64D40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legal research for ILSA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1241B6-5C1E-4797-9B7F-E5165D77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7EA6-6899-4BBD-A1F4-5A6B401D947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494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6AD19-5D31-4F68-BBE2-2C788CB1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 treaty tools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96FD737-E90E-412C-8D9E-6B205571F3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2629"/>
            <a:ext cx="3657600" cy="336149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71BB8B-8F2E-447D-A038-B71208CE30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UN treaty collection</a:t>
            </a:r>
          </a:p>
          <a:p>
            <a:pPr lvl="1"/>
            <a:r>
              <a:rPr lang="en-US" dirty="0"/>
              <a:t>official</a:t>
            </a:r>
          </a:p>
          <a:p>
            <a:pPr lvl="1"/>
            <a:r>
              <a:rPr lang="en-US" dirty="0"/>
              <a:t>good index</a:t>
            </a:r>
          </a:p>
          <a:p>
            <a:pPr lvl="1"/>
            <a:r>
              <a:rPr lang="en-US" dirty="0"/>
              <a:t>also available for LNTS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DCBA6-61F0-49D5-B58C-D373C8690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March 2019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743F97-EF5F-4BF9-8827-283C6FA9F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legal research for ILSA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60890-AD38-4672-9605-AFC473A6B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7EA6-6899-4BBD-A1F4-5A6B401D947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0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65972-BDDA-457C-B0C3-183B61504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 treaty tools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E847EB3-AE71-4515-B0A6-56847EE3F4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2629"/>
            <a:ext cx="3657600" cy="336149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9DC623-5BFA-45A0-8269-4328566A27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Status of Multilateral Treaties Deposited with the Secretary-General</a:t>
            </a:r>
          </a:p>
          <a:p>
            <a:pPr lvl="1"/>
            <a:r>
              <a:rPr lang="en-US" dirty="0"/>
              <a:t>over 560 treaties</a:t>
            </a:r>
          </a:p>
          <a:p>
            <a:pPr lvl="1"/>
            <a:r>
              <a:rPr lang="en-US" dirty="0"/>
              <a:t>includes treaties deposited with LN &amp; some others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B4229A-82C0-450C-8E7C-447A45083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March 2019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842491-C037-406F-8F13-8993D83EF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legal research for ILSA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DECA9-0DBC-41BD-AB62-7E68C90A0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7EA6-6899-4BBD-A1F4-5A6B401D947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9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A7AC1-C82A-42E2-A89F-EBE9484C5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international orgs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A4755D0-A3A1-4016-9F03-C107546C9CB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85161"/>
            <a:ext cx="3657600" cy="297642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190439-F83E-41D6-B838-C69C71AF2E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OAS</a:t>
            </a:r>
          </a:p>
          <a:p>
            <a:r>
              <a:rPr lang="en-US" dirty="0"/>
              <a:t>Council of Europe</a:t>
            </a:r>
          </a:p>
          <a:p>
            <a:r>
              <a:rPr lang="en-US" dirty="0"/>
              <a:t>European Union</a:t>
            </a:r>
          </a:p>
          <a:p>
            <a:r>
              <a:rPr lang="en-US" dirty="0"/>
              <a:t>African Union</a:t>
            </a:r>
          </a:p>
          <a:p>
            <a:r>
              <a:rPr lang="en-US" dirty="0"/>
              <a:t>ICRC</a:t>
            </a:r>
          </a:p>
          <a:p>
            <a:r>
              <a:rPr lang="en-US" dirty="0"/>
              <a:t>ILO</a:t>
            </a:r>
          </a:p>
          <a:p>
            <a:r>
              <a:rPr lang="en-US" dirty="0"/>
              <a:t>WTO</a:t>
            </a:r>
          </a:p>
          <a:p>
            <a:pPr lvl="1"/>
            <a:r>
              <a:rPr lang="en-US" dirty="0"/>
              <a:t>all have treaty series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8CD865-9D55-43C7-B2DF-E44925D13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March 2019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3E2EF2-0C3D-4FE2-8C05-A8239D08A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legal research for ILSA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751D96-54A5-43BE-9BAB-F42F568C0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7EA6-6899-4BBD-A1F4-5A6B401D947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6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BD866-79B6-4CAC-81A7-C9840E9D0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state treaty sources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8CA3C67-5B04-40A9-AAB0-B0DF05B4A5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33522"/>
            <a:ext cx="3657600" cy="287970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04F728-4E82-4D43-8B63-00C38FC562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 usually need to read an official language, although google translate can help</a:t>
            </a:r>
          </a:p>
          <a:p>
            <a:r>
              <a:rPr lang="en-US" dirty="0"/>
              <a:t>UK</a:t>
            </a:r>
          </a:p>
          <a:p>
            <a:r>
              <a:rPr lang="en-US" dirty="0" err="1"/>
              <a:t>LegiFrance</a:t>
            </a:r>
            <a:endParaRPr lang="en-US" dirty="0"/>
          </a:p>
          <a:p>
            <a:r>
              <a:rPr lang="en-US" dirty="0"/>
              <a:t>Switzerland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687F65-E486-4D6B-AF31-A9DE628AD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March 2019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75FF49-B044-451F-B13B-3635756AD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legal research for ILSA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DA35D-3C02-408E-8974-8EADE6A8E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7EA6-6899-4BBD-A1F4-5A6B401D947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0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39C4B-2DC8-4E02-8033-19A8E3E34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unofficial &amp; historical sources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A929E57-49D9-46C2-A999-211478B339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8113"/>
            <a:ext cx="3657600" cy="285052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C36EEE-911C-4380-B56B-2E509D4680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CTS</a:t>
            </a:r>
          </a:p>
          <a:p>
            <a:r>
              <a:rPr lang="en-US" dirty="0"/>
              <a:t>Avalon</a:t>
            </a:r>
          </a:p>
          <a:p>
            <a:r>
              <a:rPr lang="en-US" dirty="0"/>
              <a:t>USIP</a:t>
            </a:r>
          </a:p>
          <a:p>
            <a:r>
              <a:rPr lang="en-US" dirty="0"/>
              <a:t>Flare index</a:t>
            </a:r>
          </a:p>
          <a:p>
            <a:r>
              <a:rPr lang="en-US" dirty="0"/>
              <a:t>obscure print collections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D4623D-10D5-43FB-8AF6-98A18A43F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March 2019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29433-96BF-446F-A2F7-BC5874F90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legal research for ILSA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83D26-D2AF-4688-AE0C-9344258C5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7EA6-6899-4BBD-A1F4-5A6B401D947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0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E0E47FE-894C-4C93-B7AC-95603A570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5231"/>
            <a:ext cx="6553200" cy="4716319"/>
          </a:xfr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D1646601-017F-4B01-BF71-FA0280F39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 documents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2FCFA-9A7A-4DE1-8E87-8F5854B16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March 2019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3CAE7-F65F-45FA-B1B6-EAE6CB683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legal research for ILSA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F53F8-D637-48FB-9677-D83A0ECBE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7EA6-6899-4BBD-A1F4-5A6B401D947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4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1D01F-8F83-4D6C-BFED-5BB3602A0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 documents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A28D499E-CA4C-4E79-866C-C2D874F359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2629"/>
            <a:ext cx="3657600" cy="336149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4226B0-44A5-410E-8F99-E06F786C27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joy of UN docs</a:t>
            </a:r>
          </a:p>
          <a:p>
            <a:r>
              <a:rPr lang="en-US" dirty="0"/>
              <a:t>it is logical, just arcane</a:t>
            </a:r>
          </a:p>
          <a:p>
            <a:r>
              <a:rPr lang="en-US" dirty="0"/>
              <a:t>if you can’t find something quickly</a:t>
            </a:r>
          </a:p>
          <a:p>
            <a:r>
              <a:rPr lang="en-US" dirty="0"/>
              <a:t>ask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9F8E84-751F-4C0D-8D4E-80744ABB2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March 2019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2A52A-9452-46B4-B8B9-2DC36575F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legal research for ILSA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EAA8BC-8504-4B0C-84C0-5CCF30361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7EA6-6899-4BBD-A1F4-5A6B401D947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9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BAB4C-C45B-4468-A303-F86B042AE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customary international law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06FFE54-FAE6-49C9-A345-453398F252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47365"/>
            <a:ext cx="1971675" cy="302010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2C8548-C915-48E1-992E-23BEB869A2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norm is customary:</a:t>
            </a:r>
          </a:p>
          <a:p>
            <a:pPr lvl="1"/>
            <a:r>
              <a:rPr lang="en-US" dirty="0"/>
              <a:t>if derived from the general practice of states</a:t>
            </a:r>
          </a:p>
          <a:p>
            <a:pPr lvl="1"/>
            <a:r>
              <a:rPr lang="en-US" dirty="0"/>
              <a:t>if followed from a sense of legal obligation, or </a:t>
            </a:r>
            <a:r>
              <a:rPr lang="en-US" i="1" dirty="0" err="1"/>
              <a:t>opinio</a:t>
            </a:r>
            <a:r>
              <a:rPr lang="en-US" i="1" dirty="0"/>
              <a:t> juris </a:t>
            </a:r>
            <a:r>
              <a:rPr lang="en-US" i="1" dirty="0" err="1"/>
              <a:t>sive</a:t>
            </a:r>
            <a:r>
              <a:rPr lang="en-US" i="1" dirty="0"/>
              <a:t> </a:t>
            </a:r>
            <a:r>
              <a:rPr lang="en-US" i="1" dirty="0" err="1"/>
              <a:t>necessitatus</a:t>
            </a:r>
            <a:endParaRPr lang="en-US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7883F6-C738-4882-9A68-BC141032D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March 2019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523AFE-4246-4CA3-B94F-D9B37573E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legal research for ILSA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88D9D-2AAE-4DE6-9DB4-A7545220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7EA6-6899-4BBD-A1F4-5A6B401D947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6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BAB4C-C45B-4468-A303-F86B042AE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customary international law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06FFE54-FAE6-49C9-A345-453398F252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47365"/>
            <a:ext cx="1971675" cy="302010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2C8548-C915-48E1-992E-23BEB869A2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“general practice”?</a:t>
            </a:r>
          </a:p>
          <a:p>
            <a:r>
              <a:rPr lang="en-US" dirty="0"/>
              <a:t>how many states are needed?</a:t>
            </a:r>
          </a:p>
          <a:p>
            <a:pPr lvl="1"/>
            <a:r>
              <a:rPr lang="en-US" dirty="0"/>
              <a:t>general custom</a:t>
            </a:r>
          </a:p>
          <a:p>
            <a:pPr lvl="1"/>
            <a:r>
              <a:rPr lang="en-US" dirty="0"/>
              <a:t>regional custom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7883F6-C738-4882-9A68-BC141032D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March 2019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523AFE-4246-4CA3-B94F-D9B37573E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legal research for ILSA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88D9D-2AAE-4DE6-9DB4-A7545220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7EA6-6899-4BBD-A1F4-5A6B401D947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9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8AB57-F934-4024-9670-F537900B6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favorite resource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0A4E47C-4694-473F-A078-5B2110429A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79849"/>
            <a:ext cx="3657600" cy="318705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B4FFE4-87F7-4FC5-9412-D269AB9F69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Max Planck Encyclopedia of International Law</a:t>
            </a:r>
          </a:p>
          <a:p>
            <a:pPr lvl="1"/>
            <a:r>
              <a:rPr lang="en-US" dirty="0"/>
              <a:t>great explanation of 100s of international law topics</a:t>
            </a:r>
          </a:p>
          <a:p>
            <a:pPr lvl="1"/>
            <a:r>
              <a:rPr lang="en-US" dirty="0"/>
              <a:t>each entry has a bibliography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855A8-01A5-4358-AEBD-578717AC2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March 2019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108F29-2777-4952-B5F1-17C444EDB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legal research for ILSA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34D7-360A-4854-8274-BEA490C5E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7EA6-6899-4BBD-A1F4-5A6B401D94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8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BAB4C-C45B-4468-A303-F86B042AE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customary international law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06FFE54-FAE6-49C9-A345-453398F252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47365"/>
            <a:ext cx="1971675" cy="302010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2C8548-C915-48E1-992E-23BEB869A2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constitutes </a:t>
            </a:r>
            <a:r>
              <a:rPr lang="en-US" i="1" dirty="0" err="1"/>
              <a:t>opinio</a:t>
            </a:r>
            <a:r>
              <a:rPr lang="en-US" i="1" dirty="0"/>
              <a:t> juris</a:t>
            </a:r>
            <a:r>
              <a:rPr lang="en-US" dirty="0"/>
              <a:t>?</a:t>
            </a:r>
          </a:p>
          <a:p>
            <a:r>
              <a:rPr lang="en-US" dirty="0"/>
              <a:t>are all states bound?  2 theories:</a:t>
            </a:r>
          </a:p>
          <a:p>
            <a:pPr lvl="1"/>
            <a:r>
              <a:rPr lang="en-US" i="1" dirty="0"/>
              <a:t>consuetudo</a:t>
            </a:r>
            <a:endParaRPr lang="en-US" dirty="0"/>
          </a:p>
          <a:p>
            <a:pPr lvl="1"/>
            <a:r>
              <a:rPr lang="en-US" i="1" dirty="0"/>
              <a:t>pactum </a:t>
            </a:r>
            <a:r>
              <a:rPr lang="en-US" i="1" dirty="0" err="1"/>
              <a:t>tacitum</a:t>
            </a:r>
            <a:endParaRPr lang="en-US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7883F6-C738-4882-9A68-BC141032D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March 2019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523AFE-4246-4CA3-B94F-D9B37573E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legal research for ILSA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88D9D-2AAE-4DE6-9DB4-A7545220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7EA6-6899-4BBD-A1F4-5A6B401D947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7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BAB4C-C45B-4468-A303-F86B042AE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customary international law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2C8548-C915-48E1-992E-23BEB869A2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under general custom (</a:t>
            </a:r>
            <a:r>
              <a:rPr lang="en-US" i="1" dirty="0"/>
              <a:t>consuetudo</a:t>
            </a:r>
            <a:r>
              <a:rPr lang="en-US" dirty="0"/>
              <a:t>), you can be a persistent objector</a:t>
            </a:r>
          </a:p>
          <a:p>
            <a:r>
              <a:rPr lang="en-US" dirty="0"/>
              <a:t>not needed in regional custom (</a:t>
            </a:r>
            <a:r>
              <a:rPr lang="en-US" i="1" dirty="0"/>
              <a:t>pactum </a:t>
            </a:r>
            <a:r>
              <a:rPr lang="en-US" i="1" dirty="0" err="1"/>
              <a:t>tacitum</a:t>
            </a:r>
            <a:r>
              <a:rPr lang="en-US" dirty="0"/>
              <a:t>)</a:t>
            </a:r>
          </a:p>
          <a:p>
            <a:r>
              <a:rPr lang="en-US" dirty="0"/>
              <a:t>but some norms you can't derogate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7883F6-C738-4882-9A68-BC141032D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March 2019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523AFE-4246-4CA3-B94F-D9B37573E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legal research for ILSA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88D9D-2AAE-4DE6-9DB4-A7545220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7EA6-6899-4BBD-A1F4-5A6B401D947E}" type="slidenum">
              <a:rPr lang="en-US" smtClean="0"/>
              <a:t>41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4895C34-2547-41B9-AA39-145187ABA3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3" y="1152525"/>
            <a:ext cx="2539974" cy="3441700"/>
          </a:xfrm>
        </p:spPr>
      </p:pic>
    </p:spTree>
    <p:extLst>
      <p:ext uri="{BB962C8B-B14F-4D97-AF65-F5344CB8AC3E}">
        <p14:creationId xmlns:p14="http://schemas.microsoft.com/office/powerpoint/2010/main" val="101437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BAB4C-C45B-4468-A303-F86B042AE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jus cogens</a:t>
            </a:r>
            <a:r>
              <a:rPr lang="en-US" dirty="0"/>
              <a:t> norms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2C8548-C915-48E1-992E-23BEB869A2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peremptory norms of general international law that cannot be derogated</a:t>
            </a:r>
          </a:p>
          <a:p>
            <a:r>
              <a:rPr lang="en-US" dirty="0"/>
              <a:t>treaty provisions that violate </a:t>
            </a:r>
            <a:r>
              <a:rPr lang="en-US" i="1" dirty="0"/>
              <a:t>jus cogens</a:t>
            </a:r>
            <a:r>
              <a:rPr lang="en-US" dirty="0"/>
              <a:t> norms are invalid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7883F6-C738-4882-9A68-BC141032D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March 2019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523AFE-4246-4CA3-B94F-D9B37573E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legal research for ILSA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88D9D-2AAE-4DE6-9DB4-A7545220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7EA6-6899-4BBD-A1F4-5A6B401D947E}" type="slidenum">
              <a:rPr lang="en-US" smtClean="0"/>
              <a:t>42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FB10F64-BE3F-4E91-ADF1-AA7D253D5D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0023"/>
            <a:ext cx="3657600" cy="3346704"/>
          </a:xfrm>
        </p:spPr>
      </p:pic>
    </p:spTree>
    <p:extLst>
      <p:ext uri="{BB962C8B-B14F-4D97-AF65-F5344CB8AC3E}">
        <p14:creationId xmlns:p14="http://schemas.microsoft.com/office/powerpoint/2010/main" val="379583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F97BD-589B-446C-84AE-459182811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74D76-49B6-4C60-8D2E-5E1BF9B1D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many meanings, each having a different level of acceptance</a:t>
            </a:r>
          </a:p>
          <a:p>
            <a:r>
              <a:rPr lang="en-US" dirty="0"/>
              <a:t>principles of municipal law applied to </a:t>
            </a:r>
            <a:r>
              <a:rPr lang="en-US" i="1" dirty="0"/>
              <a:t>lacunae</a:t>
            </a:r>
            <a:r>
              <a:rPr lang="en-US" dirty="0"/>
              <a:t> in international law to avoid that horror, the </a:t>
            </a:r>
            <a:r>
              <a:rPr lang="en-US" i="1" dirty="0"/>
              <a:t>non-</a:t>
            </a:r>
            <a:r>
              <a:rPr lang="en-US" i="1" dirty="0" err="1"/>
              <a:t>liquet</a:t>
            </a:r>
            <a:endParaRPr lang="en-US" i="1" dirty="0"/>
          </a:p>
          <a:p>
            <a:r>
              <a:rPr lang="en-US" dirty="0"/>
              <a:t>principles having their origin directly in international relations</a:t>
            </a:r>
          </a:p>
          <a:p>
            <a:pPr lvl="1"/>
            <a:r>
              <a:rPr lang="en-US" dirty="0"/>
              <a:t>a continuation of the </a:t>
            </a:r>
            <a:r>
              <a:rPr lang="en-US" i="1" dirty="0"/>
              <a:t>jus gentium</a:t>
            </a:r>
            <a:r>
              <a:rPr lang="en-US" dirty="0"/>
              <a:t> &amp; </a:t>
            </a:r>
            <a:r>
              <a:rPr lang="en-US" i="1" dirty="0"/>
              <a:t>jus inter </a:t>
            </a:r>
            <a:r>
              <a:rPr lang="en-US" i="1" dirty="0" err="1"/>
              <a:t>gentes</a:t>
            </a:r>
            <a:r>
              <a:rPr lang="en-US" dirty="0"/>
              <a:t> from the Middle Ages</a:t>
            </a:r>
          </a:p>
          <a:p>
            <a:pPr lvl="1"/>
            <a:r>
              <a:rPr lang="en-US" dirty="0"/>
              <a:t>primarily sovereign equality and immunity of states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6F70A-342A-4399-B7DB-82E2B3261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March 2019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63B528-ACC6-4A93-932F-27C226280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legal research for ILSA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99051-B319-42A9-9BA9-244B27A8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7EA6-6899-4BBD-A1F4-5A6B401D947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0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F97BD-589B-446C-84AE-459182811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74D76-49B6-4C60-8D2E-5E1BF9B1D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principles recognized in all kinds of legal relations, regardless of which legal order they belong (municipal, international, int'l org, etc.), indispensable to the well-functioning of legal relations in organized societies</a:t>
            </a:r>
          </a:p>
          <a:p>
            <a:pPr lvl="1"/>
            <a:r>
              <a:rPr lang="en-US" i="1" dirty="0"/>
              <a:t>pacta sunt </a:t>
            </a:r>
            <a:r>
              <a:rPr lang="en-US" i="1" dirty="0" err="1"/>
              <a:t>servanda</a:t>
            </a:r>
            <a:endParaRPr lang="en-US" dirty="0"/>
          </a:p>
          <a:p>
            <a:pPr lvl="1"/>
            <a:r>
              <a:rPr lang="en-US" dirty="0"/>
              <a:t>good faith</a:t>
            </a:r>
          </a:p>
          <a:p>
            <a:pPr lvl="1"/>
            <a:r>
              <a:rPr lang="en-US" dirty="0"/>
              <a:t>etc.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6F70A-342A-4399-B7DB-82E2B3261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March 2019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63B528-ACC6-4A93-932F-27C226280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legal research for ILSA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99051-B319-42A9-9BA9-244B27A8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7EA6-6899-4BBD-A1F4-5A6B401D947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9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F97BD-589B-446C-84AE-459182811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74D76-49B6-4C60-8D2E-5E1BF9B1D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principles of legal logic</a:t>
            </a:r>
          </a:p>
          <a:p>
            <a:pPr lvl="1"/>
            <a:r>
              <a:rPr lang="en-US" dirty="0"/>
              <a:t>they determine the legal consequences resulting from two conflicting legal situations</a:t>
            </a:r>
          </a:p>
          <a:p>
            <a:pPr lvl="1"/>
            <a:r>
              <a:rPr lang="en-US" dirty="0"/>
              <a:t>for example, the principle that a </a:t>
            </a:r>
            <a:r>
              <a:rPr lang="en-US" i="1" dirty="0"/>
              <a:t>jus cogens</a:t>
            </a:r>
            <a:r>
              <a:rPr lang="en-US" dirty="0"/>
              <a:t> norm trumps a conflicting treaty norm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6F70A-342A-4399-B7DB-82E2B3261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March 2019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63B528-ACC6-4A93-932F-27C226280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legal research for ILSA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99051-B319-42A9-9BA9-244B27A8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7EA6-6899-4BBD-A1F4-5A6B401D947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4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F97BD-589B-446C-84AE-459182811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74D76-49B6-4C60-8D2E-5E1BF9B1D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principles of general international law</a:t>
            </a:r>
          </a:p>
          <a:p>
            <a:pPr lvl="1"/>
            <a:r>
              <a:rPr lang="en-US" dirty="0"/>
              <a:t>sponsored by the USSR &amp; other socialist countries</a:t>
            </a:r>
          </a:p>
          <a:p>
            <a:pPr lvl="1"/>
            <a:r>
              <a:rPr lang="en-US" dirty="0"/>
              <a:t>right to self-determination</a:t>
            </a:r>
          </a:p>
          <a:p>
            <a:pPr lvl="1"/>
            <a:r>
              <a:rPr lang="en-US" dirty="0"/>
              <a:t>right to be free of imperialist oppression</a:t>
            </a:r>
          </a:p>
          <a:p>
            <a:pPr lvl="1"/>
            <a:r>
              <a:rPr lang="en-US" dirty="0"/>
              <a:t>not very well accepted at all anymore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6F70A-342A-4399-B7DB-82E2B3261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March 2019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63B528-ACC6-4A93-932F-27C226280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legal research for ILSA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99051-B319-42A9-9BA9-244B27A8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7EA6-6899-4BBD-A1F4-5A6B401D947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4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0420A-8B37-4647-BE80-DF216C9AD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FBF651D-197F-4E16-BCCF-91D4EA50B9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04482"/>
            <a:ext cx="3657600" cy="313778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ACBACB-898B-42EF-A86E-53175C1BAC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 norm can be</a:t>
            </a:r>
          </a:p>
          <a:p>
            <a:pPr lvl="1"/>
            <a:r>
              <a:rPr lang="en-US" dirty="0"/>
              <a:t>in a treaty</a:t>
            </a:r>
          </a:p>
          <a:p>
            <a:pPr lvl="1"/>
            <a:r>
              <a:rPr lang="en-US" dirty="0"/>
              <a:t>be customary</a:t>
            </a:r>
          </a:p>
          <a:p>
            <a:pPr lvl="1"/>
            <a:r>
              <a:rPr lang="en-US" dirty="0"/>
              <a:t>be a general principle</a:t>
            </a:r>
          </a:p>
          <a:p>
            <a:r>
              <a:rPr lang="en-US" dirty="0"/>
              <a:t>all at the same time</a:t>
            </a:r>
          </a:p>
          <a:p>
            <a:r>
              <a:rPr lang="en-US" dirty="0"/>
              <a:t>or not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8EC853-6111-4AEB-AF80-978CD81A6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March 2019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A72A2-BF80-4B2F-9D64-E615CD6E0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legal research for ILSA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2C3F5-BBBA-4785-94FD-3EABE811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7EA6-6899-4BBD-A1F4-5A6B401D947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3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international law?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ICJ Statute art. 38</a:t>
            </a:r>
          </a:p>
          <a:p>
            <a:pPr marL="114300" indent="0">
              <a:buNone/>
            </a:pPr>
            <a:r>
              <a:rPr lang="en-US" dirty="0"/>
              <a:t>   primary sources:</a:t>
            </a:r>
          </a:p>
          <a:p>
            <a:pPr lvl="1"/>
            <a:r>
              <a:rPr lang="en-US" dirty="0"/>
              <a:t>treaties</a:t>
            </a:r>
          </a:p>
          <a:p>
            <a:pPr lvl="1"/>
            <a:r>
              <a:rPr lang="en-US" dirty="0"/>
              <a:t>custom</a:t>
            </a:r>
          </a:p>
          <a:p>
            <a:pPr lvl="1"/>
            <a:r>
              <a:rPr lang="en-US" dirty="0"/>
              <a:t>general principles of law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March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legal research for ILSA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7EA6-6899-4BBD-A1F4-5A6B401D947E}" type="slidenum">
              <a:rPr lang="en-US" smtClean="0"/>
              <a:t>5</a:t>
            </a:fld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0621"/>
            <a:ext cx="3657600" cy="2645507"/>
          </a:xfrm>
        </p:spPr>
      </p:pic>
    </p:spTree>
    <p:extLst>
      <p:ext uri="{BB962C8B-B14F-4D97-AF65-F5344CB8AC3E}">
        <p14:creationId xmlns:p14="http://schemas.microsoft.com/office/powerpoint/2010/main" val="213160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international law?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ICJ Statute art. 38</a:t>
            </a:r>
          </a:p>
          <a:p>
            <a:pPr marL="114300" indent="0">
              <a:buNone/>
            </a:pPr>
            <a:r>
              <a:rPr lang="en-US" dirty="0"/>
              <a:t>   secondary sources:</a:t>
            </a:r>
          </a:p>
          <a:p>
            <a:pPr lvl="1"/>
            <a:r>
              <a:rPr lang="en-US" dirty="0"/>
              <a:t>judicial opinions</a:t>
            </a:r>
          </a:p>
          <a:p>
            <a:pPr lvl="1"/>
            <a:r>
              <a:rPr lang="en-US" dirty="0"/>
              <a:t>teachings of the most </a:t>
            </a:r>
            <a:r>
              <a:rPr lang="en-US"/>
              <a:t>highly qualified publicists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March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legal research for ILSA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7EA6-6899-4BBD-A1F4-5A6B401D947E}" type="slidenum">
              <a:rPr lang="en-US" smtClean="0"/>
              <a:t>6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0621"/>
            <a:ext cx="3657600" cy="2645507"/>
          </a:xfrm>
        </p:spPr>
      </p:pic>
    </p:spTree>
    <p:extLst>
      <p:ext uri="{BB962C8B-B14F-4D97-AF65-F5344CB8AC3E}">
        <p14:creationId xmlns:p14="http://schemas.microsoft.com/office/powerpoint/2010/main" val="420752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9EF3F-395E-4FA2-83FB-9BD8F43D6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talk about treaties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C7BDA7D-7112-4CCD-9D29-E205E2CCDA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5" y="1667800"/>
            <a:ext cx="3325091" cy="242795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CA2FE0-4092-4BAD-972C-C7D2D104D8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most important thing about a treaty:</a:t>
            </a:r>
          </a:p>
          <a:p>
            <a:pPr lvl="1"/>
            <a:r>
              <a:rPr lang="en-US" dirty="0"/>
              <a:t>intent to be bound</a:t>
            </a:r>
          </a:p>
          <a:p>
            <a:pPr lvl="1"/>
            <a:r>
              <a:rPr lang="en-US" dirty="0"/>
              <a:t>without that intent, just a political commitment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B7EEBE-549A-438C-B5FD-ABF069D9C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March 2019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753F15-0A0A-4E1B-B84B-BBFA7473F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legal research for ILSA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9287B-F4AB-4B80-98C2-2071C745D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7EA6-6899-4BBD-A1F4-5A6B401D94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9EF3F-395E-4FA2-83FB-9BD8F43D6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talk about treaties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C7BDA7D-7112-4CCD-9D29-E205E2CCDA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5" y="1667800"/>
            <a:ext cx="3325091" cy="242795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CA2FE0-4092-4BAD-972C-C7D2D104D8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2 basic kinds</a:t>
            </a:r>
          </a:p>
          <a:p>
            <a:pPr lvl="1"/>
            <a:r>
              <a:rPr lang="en-US" dirty="0"/>
              <a:t>bilateral</a:t>
            </a:r>
          </a:p>
          <a:p>
            <a:pPr lvl="1"/>
            <a:r>
              <a:rPr lang="en-US" dirty="0"/>
              <a:t>multilateral</a:t>
            </a:r>
          </a:p>
          <a:p>
            <a:r>
              <a:rPr lang="en-US" dirty="0"/>
              <a:t>2 other basic kinds</a:t>
            </a:r>
          </a:p>
          <a:p>
            <a:pPr lvl="1"/>
            <a:r>
              <a:rPr lang="en-US" dirty="0"/>
              <a:t>regular</a:t>
            </a:r>
          </a:p>
          <a:p>
            <a:pPr lvl="1"/>
            <a:r>
              <a:rPr lang="en-US" dirty="0"/>
              <a:t>simplified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B7EEBE-549A-438C-B5FD-ABF069D9C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March 2019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753F15-0A0A-4E1B-B84B-BBFA7473F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legal research for ILSA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9287B-F4AB-4B80-98C2-2071C745D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7EA6-6899-4BBD-A1F4-5A6B401D94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9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27C08-C44E-4F0D-8F9E-5535BCD8D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857250"/>
          </a:xfrm>
        </p:spPr>
        <p:txBody>
          <a:bodyPr/>
          <a:lstStyle/>
          <a:p>
            <a:r>
              <a:rPr lang="en-US" dirty="0"/>
              <a:t>bilateral v. multilateral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2057A91-05B8-4189-B98B-838E24E19D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84483"/>
            <a:ext cx="3657600" cy="337778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F3507-76A8-4A1A-AEEE-1FD09448E9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bilateral treaties are really basic</a:t>
            </a:r>
          </a:p>
          <a:p>
            <a:pPr lvl="1"/>
            <a:r>
              <a:rPr lang="en-US" dirty="0"/>
              <a:t>between 2 entities, usually nation-states</a:t>
            </a:r>
          </a:p>
          <a:p>
            <a:pPr lvl="1"/>
            <a:r>
              <a:rPr lang="en-US" dirty="0"/>
              <a:t>must be signed &amp; ratified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4FF876-3590-4C1B-A3CB-F8BABADB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March 2019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D34ED9-2AFE-4E2D-9463-0B655CA20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legal research for ILSA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C22560-FFAD-4D0B-AE8B-1768F94C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7EA6-6899-4BBD-A1F4-5A6B401D94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3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WCL 2">
      <a:dk1>
        <a:srgbClr val="5E2433"/>
      </a:dk1>
      <a:lt1>
        <a:sysClr val="window" lastClr="FFFFFF"/>
      </a:lt1>
      <a:dk2>
        <a:srgbClr val="404A63"/>
      </a:dk2>
      <a:lt2>
        <a:srgbClr val="CCCCDD"/>
      </a:lt2>
      <a:accent1>
        <a:srgbClr val="3C8075"/>
      </a:accent1>
      <a:accent2>
        <a:srgbClr val="C85F1A"/>
      </a:accent2>
      <a:accent3>
        <a:srgbClr val="C1D730"/>
      </a:accent3>
      <a:accent4>
        <a:srgbClr val="794455"/>
      </a:accent4>
      <a:accent5>
        <a:srgbClr val="87C3BD"/>
      </a:accent5>
      <a:accent6>
        <a:srgbClr val="E8B112"/>
      </a:accent6>
      <a:hlink>
        <a:srgbClr val="0000FF"/>
      </a:hlink>
      <a:folHlink>
        <a:srgbClr val="800080"/>
      </a:folHlink>
    </a:clrScheme>
    <a:fontScheme name="ProxNovaAlt">
      <a:majorFont>
        <a:latin typeface="Proxima Nova Alt Rg"/>
        <a:ea typeface=""/>
        <a:cs typeface=""/>
      </a:majorFont>
      <a:minorFont>
        <a:latin typeface="Proxima Nova Alt Rg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463</TotalTime>
  <Words>1499</Words>
  <Application>Microsoft Office PowerPoint</Application>
  <PresentationFormat>On-screen Show (16:9)</PresentationFormat>
  <Paragraphs>376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Proxima Nova Alt Rg</vt:lpstr>
      <vt:lpstr>Adjacency</vt:lpstr>
      <vt:lpstr>international legal research</vt:lpstr>
      <vt:lpstr>all of international legal research in 45 minutes…</vt:lpstr>
      <vt:lpstr>a place to start</vt:lpstr>
      <vt:lpstr>a favorite resource</vt:lpstr>
      <vt:lpstr>what is international law?</vt:lpstr>
      <vt:lpstr>what is international law?</vt:lpstr>
      <vt:lpstr>let’s talk about treaties</vt:lpstr>
      <vt:lpstr>let’s talk about treaties</vt:lpstr>
      <vt:lpstr>bilateral v. multilateral</vt:lpstr>
      <vt:lpstr>bilateral v. multilateral</vt:lpstr>
      <vt:lpstr>regular v. simplified</vt:lpstr>
      <vt:lpstr>regular v. simplified</vt:lpstr>
      <vt:lpstr>regular v. simplified</vt:lpstr>
      <vt:lpstr>regular v. simplified</vt:lpstr>
      <vt:lpstr>regular v. simplified</vt:lpstr>
      <vt:lpstr>regular v. simplified</vt:lpstr>
      <vt:lpstr>regular v. simplified</vt:lpstr>
      <vt:lpstr>regular v. simplified</vt:lpstr>
      <vt:lpstr>US executive agreements</vt:lpstr>
      <vt:lpstr>US executive agreements</vt:lpstr>
      <vt:lpstr>US executive agreements</vt:lpstr>
      <vt:lpstr>US executive agreements</vt:lpstr>
      <vt:lpstr>US executive agreements</vt:lpstr>
      <vt:lpstr>so now that we know what they are, how do we find them?</vt:lpstr>
      <vt:lpstr>good question</vt:lpstr>
      <vt:lpstr>an important caveat</vt:lpstr>
      <vt:lpstr>first question</vt:lpstr>
      <vt:lpstr>second question</vt:lpstr>
      <vt:lpstr>third question</vt:lpstr>
      <vt:lpstr>US treaty tools</vt:lpstr>
      <vt:lpstr>UN treaty tools</vt:lpstr>
      <vt:lpstr>UN treaty tools</vt:lpstr>
      <vt:lpstr>other international orgs</vt:lpstr>
      <vt:lpstr>foreign state treaty sources</vt:lpstr>
      <vt:lpstr>unofficial &amp; historical sources</vt:lpstr>
      <vt:lpstr>UN documents</vt:lpstr>
      <vt:lpstr>UN documents</vt:lpstr>
      <vt:lpstr>customary international law</vt:lpstr>
      <vt:lpstr>customary international law</vt:lpstr>
      <vt:lpstr>customary international law</vt:lpstr>
      <vt:lpstr>customary international law</vt:lpstr>
      <vt:lpstr>jus cogens norms</vt:lpstr>
      <vt:lpstr>general principles</vt:lpstr>
      <vt:lpstr>general principles</vt:lpstr>
      <vt:lpstr>general principles</vt:lpstr>
      <vt:lpstr>general principles</vt:lpstr>
      <vt:lpstr>remember</vt:lpstr>
    </vt:vector>
  </TitlesOfParts>
  <Company>Washington College of Law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wcluser</dc:creator>
  <cp:lastModifiedBy>Classroom</cp:lastModifiedBy>
  <cp:revision>99</cp:revision>
  <dcterms:created xsi:type="dcterms:W3CDTF">2019-03-05T18:13:16Z</dcterms:created>
  <dcterms:modified xsi:type="dcterms:W3CDTF">2019-03-07T16:46:11Z</dcterms:modified>
</cp:coreProperties>
</file>