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_rels/slide33.xml.rels" ContentType="application/vnd.openxmlformats-package.relationships+xml"/>
  <Override PartName="/ppt/slides/_rels/slide28.xml.rels" ContentType="application/vnd.openxmlformats-package.relationships+xml"/>
  <Override PartName="/ppt/slides/_rels/slide32.xml.rels" ContentType="application/vnd.openxmlformats-package.relationships+xml"/>
  <Override PartName="/ppt/slides/_rels/slide27.xml.rels" ContentType="application/vnd.openxmlformats-package.relationships+xml"/>
  <Override PartName="/ppt/slides/_rels/slide8.xml.rels" ContentType="application/vnd.openxmlformats-package.relationships+xml"/>
  <Override PartName="/ppt/slides/_rels/slide39.xml.rels" ContentType="application/vnd.openxmlformats-package.relationships+xml"/>
  <Override PartName="/ppt/slides/_rels/slide4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41.xml.rels" ContentType="application/vnd.openxmlformats-package.relationships+xml"/>
  <Override PartName="/ppt/slides/_rels/slide35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31.xml.rels" ContentType="application/vnd.openxmlformats-package.relationships+xml"/>
  <Override PartName="/ppt/slides/_rels/slide2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16.xml.rels" ContentType="application/vnd.openxmlformats-package.relationships+xml"/>
  <Override PartName="/ppt/slides/_rels/slide19.xml.rels" ContentType="application/vnd.openxmlformats-package.relationships+xml"/>
  <Override PartName="/ppt/slides/_rels/slide6.xml.rels" ContentType="application/vnd.openxmlformats-package.relationships+xml"/>
  <Override PartName="/ppt/slides/_rels/slide37.xml.rels" ContentType="application/vnd.openxmlformats-package.relationships+xml"/>
  <Override PartName="/ppt/slides/_rels/slide43.xml.rels" ContentType="application/vnd.openxmlformats-package.relationships+xml"/>
  <Override PartName="/ppt/slides/_rels/slide5.xml.rels" ContentType="application/vnd.openxmlformats-package.relationships+xml"/>
  <Override PartName="/ppt/slides/_rels/slide42.xml.rels" ContentType="application/vnd.openxmlformats-package.relationships+xml"/>
  <Override PartName="/ppt/slides/_rels/slide36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23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44.xml.rels" ContentType="application/vnd.openxmlformats-package.relationships+xml"/>
  <Override PartName="/ppt/slides/_rels/slide38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40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26.xml.rels" ContentType="application/vnd.openxmlformats-package.relationships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43.xml" ContentType="application/vnd.openxmlformats-officedocument.presentationml.slide+xml"/>
  <Override PartName="/ppt/slides/slide12.xml" ContentType="application/vnd.openxmlformats-officedocument.presentationml.slide+xml"/>
  <Override PartName="/ppt/slides/slide37.xml" ContentType="application/vnd.openxmlformats-officedocument.presentationml.slide+xml"/>
  <Override PartName="/ppt/slides/slide44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20.xml" ContentType="application/vnd.openxmlformats-officedocument.presentationml.slide+xml"/>
  <Override PartName="/ppt/slides/slide45.xml" ContentType="application/vnd.openxmlformats-officedocument.presentationml.slide+xml"/>
  <Override PartName="/ppt/slides/slide13.xml" ContentType="application/vnd.openxmlformats-officedocument.presentationml.slide+xml"/>
  <Override PartName="/ppt/slides/slide3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39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media/image1.png" ContentType="image/png"/>
  <Override PartName="/ppt/media/image40.jpeg" ContentType="image/jpeg"/>
  <Override PartName="/ppt/media/image7.png" ContentType="image/png"/>
  <Override PartName="/ppt/media/image8.png" ContentType="image/png"/>
  <Override PartName="/ppt/media/image19.png" ContentType="image/png"/>
  <Override PartName="/ppt/media/image18.png" ContentType="image/png"/>
  <Override PartName="/ppt/media/image6.jpeg" ContentType="image/jpeg"/>
  <Override PartName="/ppt/media/image16.png" ContentType="image/png"/>
  <Override PartName="/ppt/media/image17.png" ContentType="image/png"/>
  <Override PartName="/ppt/media/image5.jpeg" ContentType="image/jpeg"/>
  <Override PartName="/ppt/media/image4.jpeg" ContentType="image/jpeg"/>
  <Override PartName="/ppt/media/image14.png" ContentType="image/png"/>
  <Override PartName="/ppt/media/image3.jpeg" ContentType="image/jpeg"/>
  <Override PartName="/ppt/media/image15.png" ContentType="image/png"/>
  <Override PartName="/ppt/media/image38.png" ContentType="image/png"/>
  <Override PartName="/ppt/media/image13.png" ContentType="image/png"/>
  <Override PartName="/ppt/media/image37.png" ContentType="image/png"/>
  <Override PartName="/ppt/media/image12.png" ContentType="image/png"/>
  <Override PartName="/ppt/media/image2.jpeg" ContentType="image/jpe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11.png" ContentType="image/png"/>
  <Override PartName="/ppt/media/image36.png" ContentType="image/png"/>
  <Override PartName="/ppt/media/image39.jpeg" ContentType="image/jpeg"/>
  <Override PartName="/ppt/media/image9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</p:sldIdLst>
  <p:sldSz cx="9144000" cy="51435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152000"/>
            <a:ext cx="365724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2950200"/>
            <a:ext cx="365724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1520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331360" y="11520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29502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2331360" y="29502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152000"/>
            <a:ext cx="117756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1694160" y="1152000"/>
            <a:ext cx="117756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2930760" y="1152000"/>
            <a:ext cx="117756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2950200"/>
            <a:ext cx="117756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1694160" y="2950200"/>
            <a:ext cx="117756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2930760" y="2950200"/>
            <a:ext cx="117756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152000"/>
            <a:ext cx="3657240" cy="3442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152000"/>
            <a:ext cx="3657240" cy="344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152000"/>
            <a:ext cx="1784520" cy="344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2331360" y="1152000"/>
            <a:ext cx="1784520" cy="344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7619760" cy="397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1520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2331360" y="1152000"/>
            <a:ext cx="1784520" cy="344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9502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152000"/>
            <a:ext cx="3657240" cy="3442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152000"/>
            <a:ext cx="1784520" cy="344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2331360" y="11520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2331360" y="29502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1520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2331360" y="11520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950200"/>
            <a:ext cx="365724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152000"/>
            <a:ext cx="365724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2950200"/>
            <a:ext cx="365724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1520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2331360" y="11520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29502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2331360" y="29502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152000"/>
            <a:ext cx="117756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694160" y="1152000"/>
            <a:ext cx="117756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2930760" y="1152000"/>
            <a:ext cx="117756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2950200"/>
            <a:ext cx="117756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1694160" y="2950200"/>
            <a:ext cx="117756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2930760" y="2950200"/>
            <a:ext cx="117756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57200" y="1152000"/>
            <a:ext cx="3657240" cy="3442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152000"/>
            <a:ext cx="3657240" cy="344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152000"/>
            <a:ext cx="1784520" cy="344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2331360" y="1152000"/>
            <a:ext cx="1784520" cy="344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152000"/>
            <a:ext cx="3657240" cy="344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7619760" cy="397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1520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2331360" y="1152000"/>
            <a:ext cx="1784520" cy="344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29502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152000"/>
            <a:ext cx="1784520" cy="344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331360" y="11520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2331360" y="29502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1520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2331360" y="11520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2950200"/>
            <a:ext cx="365724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152000"/>
            <a:ext cx="365724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2950200"/>
            <a:ext cx="365724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1520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2331360" y="11520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57200" y="29502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2331360" y="29502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152000"/>
            <a:ext cx="117756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1694160" y="1152000"/>
            <a:ext cx="117756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2930760" y="1152000"/>
            <a:ext cx="117756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2950200"/>
            <a:ext cx="117756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1694160" y="2950200"/>
            <a:ext cx="117756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2930760" y="2950200"/>
            <a:ext cx="117756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152000"/>
            <a:ext cx="1784520" cy="344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2331360" y="1152000"/>
            <a:ext cx="1784520" cy="344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7619760" cy="397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1520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2331360" y="1152000"/>
            <a:ext cx="1784520" cy="344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29502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152000"/>
            <a:ext cx="1784520" cy="3442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2331360" y="11520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2331360" y="29502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1520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331360" y="1152000"/>
            <a:ext cx="178452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2950200"/>
            <a:ext cx="3657240" cy="164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adada"/>
            </a:gs>
          </a:gsLst>
          <a:path path="circle">
            <a:fillToRect l="10000" t="50000" r="9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8458200" y="0"/>
            <a:ext cx="685440" cy="5143320"/>
          </a:xfrm>
          <a:prstGeom prst="rect">
            <a:avLst/>
          </a:prstGeom>
          <a:solidFill>
            <a:srgbClr val="404a63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8458200" y="4114800"/>
            <a:ext cx="685440" cy="514080"/>
          </a:xfrm>
          <a:prstGeom prst="rect">
            <a:avLst/>
          </a:prstGeom>
          <a:solidFill>
            <a:srgbClr val="3c8075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685800" y="1428840"/>
            <a:ext cx="7543440" cy="194508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6600" spc="-100" strike="noStrike">
                <a:solidFill>
                  <a:srgbClr val="404a63"/>
                </a:solidFill>
                <a:latin typeface="Proxima Nova Alt Rg"/>
              </a:rPr>
              <a:t>Click to edit Master title style</a:t>
            </a:r>
            <a:endParaRPr b="0" lang="en-US" sz="66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 rot="16200000">
            <a:off x="7856280" y="1189080"/>
            <a:ext cx="1828440" cy="3654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14 April 2019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 rot="16200000">
            <a:off x="7882920" y="2991240"/>
            <a:ext cx="1775160" cy="3654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international &amp; foreign legal research for ILR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8531640" y="4236840"/>
            <a:ext cx="548280" cy="297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F12E3E04-285B-45F9-8C5D-2082AC1D4460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5e2433"/>
                </a:solidFill>
                <a:latin typeface="Proxima Nova Alt Rg"/>
              </a:rPr>
              <a:t>Click to edit the outline </a:t>
            </a:r>
            <a:r>
              <a:rPr b="0" lang="en-US" sz="2200" spc="-1" strike="noStrike">
                <a:solidFill>
                  <a:srgbClr val="5e2433"/>
                </a:solidFill>
                <a:latin typeface="Proxima Nova Alt Rg"/>
              </a:rPr>
              <a:t>text format</a:t>
            </a:r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5e2433"/>
                </a:solidFill>
                <a:latin typeface="Proxima Nova Alt Rg"/>
              </a:rPr>
              <a:t>Second Outline Level</a:t>
            </a:r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5e2433"/>
                </a:solidFill>
                <a:latin typeface="Proxima Nova Alt Rg"/>
              </a:rPr>
              <a:t>Third Outline Level</a:t>
            </a:r>
            <a:endParaRPr b="0" lang="en-US" sz="1600" spc="-1" strike="noStrike">
              <a:solidFill>
                <a:srgbClr val="5e2433"/>
              </a:solidFill>
              <a:latin typeface="Proxima Nova Alt Rg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5e2433"/>
                </a:solidFill>
                <a:latin typeface="Proxima Nova Alt Rg"/>
              </a:rPr>
              <a:t>Fourth Outline Level</a:t>
            </a:r>
            <a:endParaRPr b="0" lang="en-US" sz="1400" spc="-1" strike="noStrike">
              <a:solidFill>
                <a:srgbClr val="5e2433"/>
              </a:solidFill>
              <a:latin typeface="Proxima Nova Alt Rg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e2433"/>
                </a:solidFill>
                <a:latin typeface="Proxima Nova Alt Rg"/>
              </a:rPr>
              <a:t>Fifth </a:t>
            </a:r>
            <a:r>
              <a:rPr b="0" lang="en-US" sz="2000" spc="-1" strike="noStrike">
                <a:solidFill>
                  <a:srgbClr val="5e2433"/>
                </a:solidFill>
                <a:latin typeface="Proxima Nova Alt Rg"/>
              </a:rPr>
              <a:t>Outline </a:t>
            </a:r>
            <a:r>
              <a:rPr b="0" lang="en-US" sz="2000" spc="-1" strike="noStrike">
                <a:solidFill>
                  <a:srgbClr val="5e2433"/>
                </a:solidFill>
                <a:latin typeface="Proxima Nova Alt Rg"/>
              </a:rPr>
              <a:t>Level</a:t>
            </a:r>
            <a:endParaRPr b="0" lang="en-US" sz="2000" spc="-1" strike="noStrike">
              <a:solidFill>
                <a:srgbClr val="5e2433"/>
              </a:solidFill>
              <a:latin typeface="Proxima Nova Alt Rg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e2433"/>
                </a:solidFill>
                <a:latin typeface="Proxima Nova Alt Rg"/>
              </a:rPr>
              <a:t>Sixth </a:t>
            </a:r>
            <a:r>
              <a:rPr b="0" lang="en-US" sz="2000" spc="-1" strike="noStrike">
                <a:solidFill>
                  <a:srgbClr val="5e2433"/>
                </a:solidFill>
                <a:latin typeface="Proxima Nova Alt Rg"/>
              </a:rPr>
              <a:t>Outline </a:t>
            </a:r>
            <a:r>
              <a:rPr b="0" lang="en-US" sz="2000" spc="-1" strike="noStrike">
                <a:solidFill>
                  <a:srgbClr val="5e2433"/>
                </a:solidFill>
                <a:latin typeface="Proxima Nova Alt Rg"/>
              </a:rPr>
              <a:t>Level</a:t>
            </a:r>
            <a:endParaRPr b="0" lang="en-US" sz="2000" spc="-1" strike="noStrike">
              <a:solidFill>
                <a:srgbClr val="5e2433"/>
              </a:solidFill>
              <a:latin typeface="Proxima Nova Alt Rg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e2433"/>
                </a:solidFill>
                <a:latin typeface="Proxima Nova Alt Rg"/>
              </a:rPr>
              <a:t>Sev</a:t>
            </a:r>
            <a:r>
              <a:rPr b="0" lang="en-US" sz="2000" spc="-1" strike="noStrike">
                <a:solidFill>
                  <a:srgbClr val="5e2433"/>
                </a:solidFill>
                <a:latin typeface="Proxima Nova Alt Rg"/>
              </a:rPr>
              <a:t>ent</a:t>
            </a:r>
            <a:r>
              <a:rPr b="0" lang="en-US" sz="2000" spc="-1" strike="noStrike">
                <a:solidFill>
                  <a:srgbClr val="5e2433"/>
                </a:solidFill>
                <a:latin typeface="Proxima Nova Alt Rg"/>
              </a:rPr>
              <a:t>h </a:t>
            </a:r>
            <a:r>
              <a:rPr b="0" lang="en-US" sz="2000" spc="-1" strike="noStrike">
                <a:solidFill>
                  <a:srgbClr val="5e2433"/>
                </a:solidFill>
                <a:latin typeface="Proxima Nova Alt Rg"/>
              </a:rPr>
              <a:t>Out</a:t>
            </a:r>
            <a:r>
              <a:rPr b="0" lang="en-US" sz="2000" spc="-1" strike="noStrike">
                <a:solidFill>
                  <a:srgbClr val="5e2433"/>
                </a:solidFill>
                <a:latin typeface="Proxima Nova Alt Rg"/>
              </a:rPr>
              <a:t>line </a:t>
            </a:r>
            <a:r>
              <a:rPr b="0" lang="en-US" sz="2000" spc="-1" strike="noStrike">
                <a:solidFill>
                  <a:srgbClr val="5e2433"/>
                </a:solidFill>
                <a:latin typeface="Proxima Nova Alt Rg"/>
              </a:rPr>
              <a:t>Lev</a:t>
            </a:r>
            <a:r>
              <a:rPr b="0" lang="en-US" sz="2000" spc="-1" strike="noStrike">
                <a:solidFill>
                  <a:srgbClr val="5e2433"/>
                </a:solidFill>
                <a:latin typeface="Proxima Nova Alt Rg"/>
              </a:rPr>
              <a:t>el</a:t>
            </a:r>
            <a:endParaRPr b="0" lang="en-US" sz="20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adada"/>
            </a:gs>
          </a:gsLst>
          <a:path path="circle">
            <a:fillToRect l="10000" t="50000" r="9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8458200" y="0"/>
            <a:ext cx="685440" cy="5143320"/>
          </a:xfrm>
          <a:prstGeom prst="rect">
            <a:avLst/>
          </a:prstGeom>
          <a:solidFill>
            <a:srgbClr val="404a63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2"/>
          <p:cNvSpPr/>
          <p:nvPr/>
        </p:nvSpPr>
        <p:spPr>
          <a:xfrm>
            <a:off x="8458200" y="4114800"/>
            <a:ext cx="685440" cy="514080"/>
          </a:xfrm>
          <a:prstGeom prst="rect">
            <a:avLst/>
          </a:prstGeom>
          <a:solidFill>
            <a:srgbClr val="3c8075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</a:rPr>
              <a:t>Click to edit Master title style</a:t>
            </a:r>
            <a:endParaRPr b="0" lang="en-US" sz="46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1200240"/>
            <a:ext cx="7619760" cy="360000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5e2433"/>
                </a:solidFill>
                <a:latin typeface="Proxima Nova Alt Rg"/>
              </a:rPr>
              <a:t>Click to edit Master text </a:t>
            </a:r>
            <a:r>
              <a:rPr b="0" lang="en-US" sz="2200" spc="-1" strike="noStrike">
                <a:solidFill>
                  <a:srgbClr val="5e2433"/>
                </a:solidFill>
                <a:latin typeface="Proxima Nova Alt Rg"/>
              </a:rPr>
              <a:t>styles</a:t>
            </a:r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  <a:p>
            <a:pPr lvl="1" marL="864000" indent="-324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5e2433"/>
                </a:solidFill>
                <a:latin typeface="Proxima Nova Alt Rg"/>
              </a:rPr>
              <a:t>Second level</a:t>
            </a:r>
            <a:endParaRPr b="0" lang="en-US" sz="2000" spc="-1" strike="noStrike">
              <a:solidFill>
                <a:srgbClr val="5e2433"/>
              </a:solidFill>
              <a:latin typeface="Proxima Nova Alt Rg"/>
            </a:endParaRPr>
          </a:p>
          <a:p>
            <a:pPr lvl="2" marL="1296000" indent="-2880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5e2433"/>
                </a:solidFill>
                <a:latin typeface="Proxima Nova Alt Rg"/>
              </a:rPr>
              <a:t>Third level</a:t>
            </a:r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  <a:p>
            <a:pPr lvl="3" marL="1728000" indent="-216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5e2433"/>
                </a:solidFill>
                <a:latin typeface="Proxima Nova Alt Rg"/>
              </a:rPr>
              <a:t>Fourth level</a:t>
            </a:r>
            <a:endParaRPr b="0" lang="en-US" sz="1600" spc="-1" strike="noStrike">
              <a:solidFill>
                <a:srgbClr val="5e2433"/>
              </a:solidFill>
              <a:latin typeface="Proxima Nova Alt Rg"/>
            </a:endParaRPr>
          </a:p>
          <a:p>
            <a:pPr lvl="4" marL="2160000" indent="-21600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5e2433"/>
                </a:solidFill>
                <a:latin typeface="Proxima Nova Alt Rg"/>
              </a:rPr>
              <a:t>Fifth level</a:t>
            </a:r>
            <a:endParaRPr b="0" lang="en-US" sz="14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 rot="16200000">
            <a:off x="7856280" y="1189080"/>
            <a:ext cx="1828440" cy="3654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 rot="16200000">
            <a:off x="7882920" y="2991240"/>
            <a:ext cx="1775160" cy="3654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8531640" y="4236840"/>
            <a:ext cx="548280" cy="297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AAAE27E8-1C6C-465E-B7B1-766C74240363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adada"/>
            </a:gs>
          </a:gsLst>
          <a:path path="circle">
            <a:fillToRect l="10000" t="50000" r="9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8458200" y="0"/>
            <a:ext cx="685440" cy="5143320"/>
          </a:xfrm>
          <a:prstGeom prst="rect">
            <a:avLst/>
          </a:prstGeom>
          <a:solidFill>
            <a:srgbClr val="404a63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2"/>
          <p:cNvSpPr/>
          <p:nvPr/>
        </p:nvSpPr>
        <p:spPr>
          <a:xfrm>
            <a:off x="8458200" y="4114800"/>
            <a:ext cx="685440" cy="514080"/>
          </a:xfrm>
          <a:prstGeom prst="rect">
            <a:avLst/>
          </a:prstGeom>
          <a:solidFill>
            <a:srgbClr val="3c8075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PlaceHolder 3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</a:rPr>
              <a:t>Click to edit Master title style</a:t>
            </a:r>
            <a:endParaRPr b="0" lang="en-US" sz="46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57200" y="1152000"/>
            <a:ext cx="3657240" cy="344232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5e2433"/>
                </a:solidFill>
                <a:latin typeface="Proxima Nova Alt Rg"/>
              </a:rPr>
              <a:t>Click to edit Master text styles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lvl="1" marL="864000" indent="-324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5e2433"/>
                </a:solidFill>
                <a:latin typeface="Proxima Nova Alt Rg"/>
              </a:rPr>
              <a:t>Second level</a:t>
            </a:r>
            <a:endParaRPr b="0" lang="en-US" sz="2400" spc="-1" strike="noStrike">
              <a:solidFill>
                <a:srgbClr val="5e2433"/>
              </a:solidFill>
              <a:latin typeface="Proxima Nova Alt Rg"/>
            </a:endParaRPr>
          </a:p>
          <a:p>
            <a:pPr lvl="2" marL="1296000" indent="-288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e2433"/>
                </a:solidFill>
                <a:latin typeface="Proxima Nova Alt Rg"/>
              </a:rPr>
              <a:t>Third level</a:t>
            </a:r>
            <a:endParaRPr b="0" lang="en-US" sz="2000" spc="-1" strike="noStrike">
              <a:solidFill>
                <a:srgbClr val="5e2433"/>
              </a:solidFill>
              <a:latin typeface="Proxima Nova Alt Rg"/>
            </a:endParaRPr>
          </a:p>
          <a:p>
            <a:pPr lvl="3" marL="1728000" indent="-2160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5e2433"/>
                </a:solidFill>
                <a:latin typeface="Proxima Nova Alt Rg"/>
              </a:rPr>
              <a:t>Fourth level</a:t>
            </a:r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  <a:p>
            <a:pPr lvl="4" marL="2160000" indent="-2160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5e2433"/>
                </a:solidFill>
                <a:latin typeface="Proxima Nova Alt Rg"/>
              </a:rPr>
              <a:t>Fifth level</a:t>
            </a:r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419720" y="1152000"/>
            <a:ext cx="3657240" cy="3442320"/>
          </a:xfrm>
          <a:prstGeom prst="rect">
            <a:avLst/>
          </a:prstGeom>
        </p:spPr>
        <p:txBody>
          <a:bodyPr>
            <a:noAutofit/>
          </a:bodyPr>
          <a:p>
            <a:pPr marL="343080" indent="-228240">
              <a:lnSpc>
                <a:spcPct val="100000"/>
              </a:lnSpc>
              <a:spcBef>
                <a:spcPts val="561"/>
              </a:spcBef>
              <a:buClr>
                <a:srgbClr val="3c8075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5e2433"/>
                </a:solidFill>
                <a:latin typeface="Proxima Nova Alt Rg"/>
              </a:rPr>
              <a:t>Click to edit Master text styles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lvl="1" marL="640080" indent="-228240">
              <a:lnSpc>
                <a:spcPct val="100000"/>
              </a:lnSpc>
              <a:spcBef>
                <a:spcPts val="479"/>
              </a:spcBef>
              <a:buClr>
                <a:srgbClr val="c85f1a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5e2433"/>
                </a:solidFill>
                <a:latin typeface="Proxima Nova Alt Rg"/>
              </a:rPr>
              <a:t>Second level</a:t>
            </a:r>
            <a:endParaRPr b="0" lang="en-US" sz="2400" spc="-1" strike="noStrike">
              <a:solidFill>
                <a:srgbClr val="5e2433"/>
              </a:solidFill>
              <a:latin typeface="Proxima Nova Alt Rg"/>
            </a:endParaRPr>
          </a:p>
          <a:p>
            <a:pPr lvl="2" marL="1005840" indent="-228240">
              <a:lnSpc>
                <a:spcPct val="100000"/>
              </a:lnSpc>
              <a:spcBef>
                <a:spcPts val="400"/>
              </a:spcBef>
              <a:buClr>
                <a:srgbClr val="c1d73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5e2433"/>
                </a:solidFill>
                <a:latin typeface="Proxima Nova Alt Rg"/>
              </a:rPr>
              <a:t>Third level</a:t>
            </a:r>
            <a:endParaRPr b="0" lang="en-US" sz="2000" spc="-1" strike="noStrike">
              <a:solidFill>
                <a:srgbClr val="5e2433"/>
              </a:solidFill>
              <a:latin typeface="Proxima Nova Alt Rg"/>
            </a:endParaRPr>
          </a:p>
          <a:p>
            <a:pPr lvl="3" marL="1280160" indent="-228240">
              <a:lnSpc>
                <a:spcPct val="100000"/>
              </a:lnSpc>
              <a:spcBef>
                <a:spcPts val="360"/>
              </a:spcBef>
              <a:buClr>
                <a:srgbClr val="794455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5e2433"/>
                </a:solidFill>
                <a:latin typeface="Proxima Nova Alt Rg"/>
              </a:rPr>
              <a:t>Fourth level</a:t>
            </a:r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  <a:p>
            <a:pPr lvl="4" marL="1554480" indent="-228240">
              <a:lnSpc>
                <a:spcPct val="100000"/>
              </a:lnSpc>
              <a:spcBef>
                <a:spcPts val="360"/>
              </a:spcBef>
              <a:buClr>
                <a:srgbClr val="87c3bd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5e2433"/>
                </a:solidFill>
                <a:latin typeface="Proxima Nova Alt Rg"/>
              </a:rPr>
              <a:t>Fifth level</a:t>
            </a:r>
            <a:endParaRPr b="0" lang="en-US" sz="1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dt"/>
          </p:nvPr>
        </p:nvSpPr>
        <p:spPr>
          <a:xfrm rot="16200000">
            <a:off x="7856280" y="1189080"/>
            <a:ext cx="1828440" cy="3654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ftr"/>
          </p:nvPr>
        </p:nvSpPr>
        <p:spPr>
          <a:xfrm rot="16200000">
            <a:off x="7882920" y="2991240"/>
            <a:ext cx="1775160" cy="3654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3" name="PlaceHolder 8"/>
          <p:cNvSpPr>
            <a:spLocks noGrp="1"/>
          </p:cNvSpPr>
          <p:nvPr>
            <p:ph type="sldNum"/>
          </p:nvPr>
        </p:nvSpPr>
        <p:spPr>
          <a:xfrm>
            <a:off x="8531640" y="4236840"/>
            <a:ext cx="548280" cy="297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55A4ECC9-7685-47C8-A5CB-B1F0DAB8DF6C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8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8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8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8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8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8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8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8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8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8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8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8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8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8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28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8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28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28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28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28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2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2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8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28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28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28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28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685800" y="1428840"/>
            <a:ext cx="7543440" cy="1945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6000" spc="-100" strike="noStrike">
                <a:solidFill>
                  <a:srgbClr val="404a63"/>
                </a:solidFill>
                <a:latin typeface="Proxima Nova Alt Rg"/>
              </a:rPr>
              <a:t>foreign law &amp; </a:t>
            </a:r>
            <a:br/>
            <a:r>
              <a:rPr b="0" lang="en-US" sz="6000" spc="-100" strike="noStrike">
                <a:solidFill>
                  <a:srgbClr val="404a63"/>
                </a:solidFill>
                <a:latin typeface="Proxima Nova Alt Rg"/>
              </a:rPr>
              <a:t>human rights research</a:t>
            </a:r>
            <a:endParaRPr b="0" lang="en-US" sz="60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685800" y="3429000"/>
            <a:ext cx="6461280" cy="7999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9c8d8f"/>
                </a:solidFill>
                <a:latin typeface="Proxima Nova Alt Rg"/>
              </a:rPr>
              <a:t>john quentin heywood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9c8d8f"/>
                </a:solidFill>
                <a:latin typeface="Proxima Nova Alt Rg"/>
              </a:rPr>
              <a:t>28 October 2020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</a:rPr>
              <a:t>foreign law</a:t>
            </a:r>
            <a:endParaRPr b="0" lang="en-US" sz="4600" spc="-1" strike="noStrike">
              <a:solidFill>
                <a:srgbClr val="5e2433"/>
              </a:solidFill>
              <a:latin typeface="Proxima Nova Alt Rg"/>
            </a:endParaRPr>
          </a:p>
        </p:txBody>
      </p:sp>
      <p:pic>
        <p:nvPicPr>
          <p:cNvPr id="184" name="Content Placeholder 10" descr=""/>
          <p:cNvPicPr/>
          <p:nvPr/>
        </p:nvPicPr>
        <p:blipFill>
          <a:blip r:embed="rId1"/>
          <a:stretch/>
        </p:blipFill>
        <p:spPr>
          <a:xfrm>
            <a:off x="3512880" y="893880"/>
            <a:ext cx="4893480" cy="4231080"/>
          </a:xfrm>
          <a:prstGeom prst="rect">
            <a:avLst/>
          </a:prstGeom>
          <a:ln w="0">
            <a:noFill/>
          </a:ln>
        </p:spPr>
      </p:pic>
      <p:sp>
        <p:nvSpPr>
          <p:cNvPr id="185" name="TextShape 2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86" name="TextShape 3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87" name="TextShape 4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4B94D5F5-BEFF-4388-9397-6E4A2121270F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188" name="TextShape 5"/>
          <p:cNvSpPr txBox="1"/>
          <p:nvPr/>
        </p:nvSpPr>
        <p:spPr>
          <a:xfrm>
            <a:off x="457200" y="1152000"/>
            <a:ext cx="3657240" cy="3442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foreign law</a:t>
            </a:r>
            <a:br/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guide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70c0"/>
                </a:solidFill>
                <a:latin typeface="Proxima Nova Alt Rg"/>
              </a:rPr>
              <a:t>introduction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</a:rPr>
              <a:t>foreign law</a:t>
            </a:r>
            <a:endParaRPr b="0" lang="en-US" sz="4600" spc="-1" strike="noStrike">
              <a:solidFill>
                <a:srgbClr val="5e2433"/>
              </a:solidFill>
              <a:latin typeface="Proxima Nova Alt Rg"/>
            </a:endParaRPr>
          </a:p>
        </p:txBody>
      </p:sp>
      <p:pic>
        <p:nvPicPr>
          <p:cNvPr id="190" name="Content Placeholder 10" descr=""/>
          <p:cNvPicPr/>
          <p:nvPr/>
        </p:nvPicPr>
        <p:blipFill>
          <a:blip r:embed="rId1"/>
          <a:stretch/>
        </p:blipFill>
        <p:spPr>
          <a:xfrm>
            <a:off x="3512880" y="909720"/>
            <a:ext cx="4893480" cy="4199400"/>
          </a:xfrm>
          <a:prstGeom prst="rect">
            <a:avLst/>
          </a:prstGeom>
          <a:ln w="0">
            <a:noFill/>
          </a:ln>
        </p:spPr>
      </p:pic>
      <p:sp>
        <p:nvSpPr>
          <p:cNvPr id="191" name="TextShape 2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92" name="TextShape 3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93" name="TextShape 4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4CFC41AF-3F82-45E5-BAC8-98FA3A6D504C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194" name="TextShape 5"/>
          <p:cNvSpPr txBox="1"/>
          <p:nvPr/>
        </p:nvSpPr>
        <p:spPr>
          <a:xfrm>
            <a:off x="457200" y="1152000"/>
            <a:ext cx="3657240" cy="3442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foreign law</a:t>
            </a:r>
            <a:br/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guide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70c0"/>
                </a:solidFill>
                <a:latin typeface="Proxima Nova Alt Rg"/>
              </a:rPr>
              <a:t>government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</a:rPr>
              <a:t>foreign law</a:t>
            </a:r>
            <a:endParaRPr b="0" lang="en-US" sz="4600" spc="-1" strike="noStrike">
              <a:solidFill>
                <a:srgbClr val="5e2433"/>
              </a:solidFill>
              <a:latin typeface="Proxima Nova Alt Rg"/>
            </a:endParaRPr>
          </a:p>
        </p:txBody>
      </p:sp>
      <p:pic>
        <p:nvPicPr>
          <p:cNvPr id="196" name="Content Placeholder 10" descr=""/>
          <p:cNvPicPr/>
          <p:nvPr/>
        </p:nvPicPr>
        <p:blipFill>
          <a:blip r:embed="rId1"/>
          <a:stretch/>
        </p:blipFill>
        <p:spPr>
          <a:xfrm>
            <a:off x="3523680" y="909720"/>
            <a:ext cx="4871880" cy="4199400"/>
          </a:xfrm>
          <a:prstGeom prst="rect">
            <a:avLst/>
          </a:prstGeom>
          <a:ln w="0">
            <a:noFill/>
          </a:ln>
        </p:spPr>
      </p:pic>
      <p:sp>
        <p:nvSpPr>
          <p:cNvPr id="197" name="TextShape 2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98" name="TextShape 3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99" name="TextShape 4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720C9882-E823-452F-99C2-DCF3C8861547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200" name="TextShape 5"/>
          <p:cNvSpPr txBox="1"/>
          <p:nvPr/>
        </p:nvSpPr>
        <p:spPr>
          <a:xfrm>
            <a:off x="457200" y="1152000"/>
            <a:ext cx="3657240" cy="3442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foreign law</a:t>
            </a:r>
            <a:br/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guide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70c0"/>
                </a:solidFill>
                <a:latin typeface="Proxima Nova Alt Rg"/>
              </a:rPr>
              <a:t>legal system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</a:rPr>
              <a:t>foreign law</a:t>
            </a:r>
            <a:endParaRPr b="0" lang="en-US" sz="4600" spc="-1" strike="noStrike">
              <a:solidFill>
                <a:srgbClr val="5e2433"/>
              </a:solidFill>
              <a:latin typeface="Proxima Nova Alt Rg"/>
            </a:endParaRPr>
          </a:p>
        </p:txBody>
      </p:sp>
      <p:pic>
        <p:nvPicPr>
          <p:cNvPr id="202" name="Content Placeholder 10" descr=""/>
          <p:cNvPicPr/>
          <p:nvPr/>
        </p:nvPicPr>
        <p:blipFill>
          <a:blip r:embed="rId1"/>
          <a:stretch/>
        </p:blipFill>
        <p:spPr>
          <a:xfrm>
            <a:off x="3533760" y="909720"/>
            <a:ext cx="4851720" cy="4199400"/>
          </a:xfrm>
          <a:prstGeom prst="rect">
            <a:avLst/>
          </a:prstGeom>
          <a:ln w="0">
            <a:noFill/>
          </a:ln>
        </p:spPr>
      </p:pic>
      <p:sp>
        <p:nvSpPr>
          <p:cNvPr id="203" name="TextShape 2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04" name="TextShape 3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05" name="TextShape 4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CAF93697-EA50-4763-8099-677B5EA52B5B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206" name="TextShape 5"/>
          <p:cNvSpPr txBox="1"/>
          <p:nvPr/>
        </p:nvSpPr>
        <p:spPr>
          <a:xfrm>
            <a:off x="457200" y="1152000"/>
            <a:ext cx="3657240" cy="3442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foreign law</a:t>
            </a:r>
            <a:br/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guide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70c0"/>
                </a:solidFill>
                <a:latin typeface="Proxima Nova Alt Rg"/>
              </a:rPr>
              <a:t>research</a:t>
            </a:r>
            <a:br/>
            <a:r>
              <a:rPr b="0" lang="en-US" sz="2800" spc="-1" strike="noStrike">
                <a:solidFill>
                  <a:srgbClr val="0070c0"/>
                </a:solidFill>
                <a:latin typeface="Proxima Nova Alt Rg"/>
              </a:rPr>
              <a:t>guidance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</a:rPr>
              <a:t>foreign law</a:t>
            </a:r>
            <a:endParaRPr b="0" lang="en-US" sz="4600" spc="-1" strike="noStrike">
              <a:solidFill>
                <a:srgbClr val="5e2433"/>
              </a:solidFill>
              <a:latin typeface="Proxima Nova Alt Rg"/>
            </a:endParaRPr>
          </a:p>
        </p:txBody>
      </p:sp>
      <p:pic>
        <p:nvPicPr>
          <p:cNvPr id="208" name="Content Placeholder 10" descr=""/>
          <p:cNvPicPr/>
          <p:nvPr/>
        </p:nvPicPr>
        <p:blipFill>
          <a:blip r:embed="rId1"/>
          <a:stretch/>
        </p:blipFill>
        <p:spPr>
          <a:xfrm>
            <a:off x="3533760" y="920880"/>
            <a:ext cx="4851720" cy="4177080"/>
          </a:xfrm>
          <a:prstGeom prst="rect">
            <a:avLst/>
          </a:prstGeom>
          <a:ln w="0">
            <a:noFill/>
          </a:ln>
        </p:spPr>
      </p:pic>
      <p:sp>
        <p:nvSpPr>
          <p:cNvPr id="209" name="TextShape 2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10" name="TextShape 3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11" name="TextShape 4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76487511-F1AF-4BBE-AE23-BD66D8DA22B8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212" name="TextShape 5"/>
          <p:cNvSpPr txBox="1"/>
          <p:nvPr/>
        </p:nvSpPr>
        <p:spPr>
          <a:xfrm>
            <a:off x="457200" y="1152000"/>
            <a:ext cx="3657240" cy="3442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foreign law</a:t>
            </a:r>
            <a:br/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guide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70c0"/>
                </a:solidFill>
                <a:latin typeface="Proxima Nova Alt Rg"/>
              </a:rPr>
              <a:t>official gazette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</a:rPr>
              <a:t>foreign law</a:t>
            </a:r>
            <a:endParaRPr b="0" lang="en-US" sz="4600" spc="-1" strike="noStrike">
              <a:solidFill>
                <a:srgbClr val="5e2433"/>
              </a:solidFill>
              <a:latin typeface="Proxima Nova Alt Rg"/>
            </a:endParaRPr>
          </a:p>
        </p:txBody>
      </p:sp>
      <p:pic>
        <p:nvPicPr>
          <p:cNvPr id="214" name="Content Placeholder 10" descr=""/>
          <p:cNvPicPr/>
          <p:nvPr/>
        </p:nvPicPr>
        <p:blipFill>
          <a:blip r:embed="rId1"/>
          <a:stretch/>
        </p:blipFill>
        <p:spPr>
          <a:xfrm>
            <a:off x="3540960" y="920880"/>
            <a:ext cx="4837680" cy="4177080"/>
          </a:xfrm>
          <a:prstGeom prst="rect">
            <a:avLst/>
          </a:prstGeom>
          <a:ln w="0">
            <a:noFill/>
          </a:ln>
        </p:spPr>
      </p:pic>
      <p:sp>
        <p:nvSpPr>
          <p:cNvPr id="215" name="TextShape 2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16" name="TextShape 3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17" name="TextShape 4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3CBEB363-EE20-4E67-8924-3908E9D63745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218" name="TextShape 5"/>
          <p:cNvSpPr txBox="1"/>
          <p:nvPr/>
        </p:nvSpPr>
        <p:spPr>
          <a:xfrm>
            <a:off x="457200" y="1152000"/>
            <a:ext cx="3657240" cy="3442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foreign law</a:t>
            </a:r>
            <a:br/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guide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70c0"/>
                </a:solidFill>
                <a:latin typeface="Proxima Nova Alt Rg"/>
              </a:rPr>
              <a:t>official </a:t>
            </a:r>
            <a:br/>
            <a:r>
              <a:rPr b="0" lang="en-US" sz="2800" spc="-1" strike="noStrike">
                <a:solidFill>
                  <a:srgbClr val="0070c0"/>
                </a:solidFill>
                <a:latin typeface="Proxima Nova Alt Rg"/>
              </a:rPr>
              <a:t>compilations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</a:rPr>
              <a:t>foreign law</a:t>
            </a:r>
            <a:endParaRPr b="0" lang="en-US" sz="4600" spc="-1" strike="noStrike">
              <a:solidFill>
                <a:srgbClr val="5e2433"/>
              </a:solidFill>
              <a:latin typeface="Proxima Nova Alt Rg"/>
            </a:endParaRPr>
          </a:p>
        </p:txBody>
      </p:sp>
      <p:pic>
        <p:nvPicPr>
          <p:cNvPr id="220" name="Content Placeholder 10" descr=""/>
          <p:cNvPicPr/>
          <p:nvPr/>
        </p:nvPicPr>
        <p:blipFill>
          <a:blip r:embed="rId1"/>
          <a:stretch/>
        </p:blipFill>
        <p:spPr>
          <a:xfrm>
            <a:off x="3540960" y="924120"/>
            <a:ext cx="4837680" cy="4170600"/>
          </a:xfrm>
          <a:prstGeom prst="rect">
            <a:avLst/>
          </a:prstGeom>
          <a:ln w="0">
            <a:noFill/>
          </a:ln>
        </p:spPr>
      </p:pic>
      <p:sp>
        <p:nvSpPr>
          <p:cNvPr id="221" name="TextShape 2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22" name="TextShape 3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23" name="TextShape 4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BAD6F94B-3A51-4686-9B02-2F3D81FF693E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224" name="TextShape 5"/>
          <p:cNvSpPr txBox="1"/>
          <p:nvPr/>
        </p:nvSpPr>
        <p:spPr>
          <a:xfrm>
            <a:off x="457200" y="1152000"/>
            <a:ext cx="3657240" cy="3442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foreign law</a:t>
            </a:r>
            <a:br/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guide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70c0"/>
                </a:solidFill>
                <a:latin typeface="Proxima Nova Alt Rg"/>
              </a:rPr>
              <a:t>session laws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</a:rPr>
              <a:t>foreign law</a:t>
            </a:r>
            <a:endParaRPr b="0" lang="en-US" sz="4600" spc="-1" strike="noStrike">
              <a:solidFill>
                <a:srgbClr val="5e2433"/>
              </a:solidFill>
              <a:latin typeface="Proxima Nova Alt Rg"/>
            </a:endParaRPr>
          </a:p>
        </p:txBody>
      </p:sp>
      <p:pic>
        <p:nvPicPr>
          <p:cNvPr id="226" name="Content Placeholder 10" descr=""/>
          <p:cNvPicPr/>
          <p:nvPr/>
        </p:nvPicPr>
        <p:blipFill>
          <a:blip r:embed="rId1"/>
          <a:stretch/>
        </p:blipFill>
        <p:spPr>
          <a:xfrm>
            <a:off x="3556080" y="924120"/>
            <a:ext cx="4807800" cy="4170600"/>
          </a:xfrm>
          <a:prstGeom prst="rect">
            <a:avLst/>
          </a:prstGeom>
          <a:ln w="0">
            <a:noFill/>
          </a:ln>
        </p:spPr>
      </p:pic>
      <p:sp>
        <p:nvSpPr>
          <p:cNvPr id="227" name="TextShape 2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28" name="TextShape 3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29" name="TextShape 4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FEABC234-B093-4D51-AA62-C6B71288C1F8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230" name="TextShape 5"/>
          <p:cNvSpPr txBox="1"/>
          <p:nvPr/>
        </p:nvSpPr>
        <p:spPr>
          <a:xfrm>
            <a:off x="457200" y="1152000"/>
            <a:ext cx="3657240" cy="3442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foreign law</a:t>
            </a:r>
            <a:br/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guide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70c0"/>
                </a:solidFill>
                <a:latin typeface="Proxima Nova Alt Rg"/>
              </a:rPr>
              <a:t>codes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</a:rPr>
              <a:t>foreign law</a:t>
            </a:r>
            <a:endParaRPr b="0" lang="en-US" sz="4600" spc="-1" strike="noStrike">
              <a:solidFill>
                <a:srgbClr val="5e2433"/>
              </a:solidFill>
              <a:latin typeface="Proxima Nova Alt Rg"/>
            </a:endParaRPr>
          </a:p>
        </p:txBody>
      </p:sp>
      <p:pic>
        <p:nvPicPr>
          <p:cNvPr id="232" name="Content Placeholder 10" descr=""/>
          <p:cNvPicPr/>
          <p:nvPr/>
        </p:nvPicPr>
        <p:blipFill>
          <a:blip r:embed="rId1"/>
          <a:stretch/>
        </p:blipFill>
        <p:spPr>
          <a:xfrm>
            <a:off x="3556080" y="925200"/>
            <a:ext cx="4807800" cy="4168440"/>
          </a:xfrm>
          <a:prstGeom prst="rect">
            <a:avLst/>
          </a:prstGeom>
          <a:ln w="0">
            <a:noFill/>
          </a:ln>
        </p:spPr>
      </p:pic>
      <p:sp>
        <p:nvSpPr>
          <p:cNvPr id="233" name="TextShape 2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34" name="TextShape 3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35" name="TextShape 4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6B486612-B744-4F24-B262-F435C1730B15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236" name="TextShape 5"/>
          <p:cNvSpPr txBox="1"/>
          <p:nvPr/>
        </p:nvSpPr>
        <p:spPr>
          <a:xfrm>
            <a:off x="457200" y="1152000"/>
            <a:ext cx="3657240" cy="3442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foreign law</a:t>
            </a:r>
            <a:br/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guide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70c0"/>
                </a:solidFill>
                <a:latin typeface="Proxima Nova Alt Rg"/>
              </a:rPr>
              <a:t>court decisions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</a:rPr>
              <a:t>foreign law</a:t>
            </a:r>
            <a:endParaRPr b="0" lang="en-US" sz="4600" spc="-1" strike="noStrike">
              <a:solidFill>
                <a:srgbClr val="5e2433"/>
              </a:solidFill>
              <a:latin typeface="Proxima Nova Alt Rg"/>
            </a:endParaRPr>
          </a:p>
        </p:txBody>
      </p:sp>
      <p:pic>
        <p:nvPicPr>
          <p:cNvPr id="238" name="Content Placeholder 10" descr=""/>
          <p:cNvPicPr/>
          <p:nvPr/>
        </p:nvPicPr>
        <p:blipFill>
          <a:blip r:embed="rId1"/>
          <a:stretch/>
        </p:blipFill>
        <p:spPr>
          <a:xfrm>
            <a:off x="3563280" y="925200"/>
            <a:ext cx="4793040" cy="4168440"/>
          </a:xfrm>
          <a:prstGeom prst="rect">
            <a:avLst/>
          </a:prstGeom>
          <a:ln w="0">
            <a:noFill/>
          </a:ln>
        </p:spPr>
      </p:pic>
      <p:sp>
        <p:nvSpPr>
          <p:cNvPr id="239" name="TextShape 2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40" name="TextShape 3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41" name="TextShape 4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E933A453-DAE0-4E2D-A183-F6D4A7ED7EA0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242" name="TextShape 5"/>
          <p:cNvSpPr txBox="1"/>
          <p:nvPr/>
        </p:nvSpPr>
        <p:spPr>
          <a:xfrm>
            <a:off x="457200" y="1152000"/>
            <a:ext cx="3657240" cy="3442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70c0"/>
                </a:solidFill>
                <a:latin typeface="Proxima Nova Alt Rg"/>
              </a:rPr>
              <a:t>vLex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</a:rPr>
              <a:t>links</a:t>
            </a:r>
            <a:endParaRPr b="0" lang="en-US" sz="46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228600" y="1828800"/>
            <a:ext cx="8001000" cy="27655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0070c0"/>
                </a:solidFill>
                <a:latin typeface="Proxima Nova Alt Rg"/>
              </a:rPr>
              <a:t>internationalcou</a:t>
            </a:r>
            <a:r>
              <a:rPr b="0" lang="en-US" sz="3600" spc="-1" strike="noStrike">
                <a:solidFill>
                  <a:srgbClr val="0070c0"/>
                </a:solidFill>
                <a:latin typeface="Proxima Nova Alt Rg"/>
              </a:rPr>
              <a:t>rts.net/</a:t>
            </a:r>
            <a:r>
              <a:rPr b="0" lang="en-US" sz="3600" spc="-1" strike="noStrike">
                <a:solidFill>
                  <a:srgbClr val="0070c0"/>
                </a:solidFill>
                <a:latin typeface="Proxima Nova Alt Rg"/>
              </a:rPr>
              <a:t>lecturenotes</a:t>
            </a:r>
            <a:endParaRPr b="0" lang="en-US" sz="3600" spc="-1" strike="noStrike">
              <a:solidFill>
                <a:srgbClr val="0070c0"/>
              </a:solidFill>
              <a:latin typeface="Proxima Nova Alt Rg"/>
            </a:endParaRPr>
          </a:p>
        </p:txBody>
      </p:sp>
      <p:sp>
        <p:nvSpPr>
          <p:cNvPr id="134" name="TextShape 3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35" name="TextShape 4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36" name="TextShape 5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9C195A54-2826-47E2-9C2C-D4BB8BF1AF41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</a:rPr>
              <a:t>foreign law</a:t>
            </a:r>
            <a:endParaRPr b="0" lang="en-US" sz="4600" spc="-1" strike="noStrike">
              <a:solidFill>
                <a:srgbClr val="5e2433"/>
              </a:solidFill>
              <a:latin typeface="Proxima Nova Alt Rg"/>
            </a:endParaRPr>
          </a:p>
        </p:txBody>
      </p:sp>
      <p:pic>
        <p:nvPicPr>
          <p:cNvPr id="244" name="Content Placeholder 10" descr=""/>
          <p:cNvPicPr/>
          <p:nvPr/>
        </p:nvPicPr>
        <p:blipFill>
          <a:blip r:embed="rId1"/>
          <a:stretch/>
        </p:blipFill>
        <p:spPr>
          <a:xfrm>
            <a:off x="3563280" y="937080"/>
            <a:ext cx="4793040" cy="4144320"/>
          </a:xfrm>
          <a:prstGeom prst="rect">
            <a:avLst/>
          </a:prstGeom>
          <a:ln w="0">
            <a:noFill/>
          </a:ln>
        </p:spPr>
      </p:pic>
      <p:sp>
        <p:nvSpPr>
          <p:cNvPr id="245" name="TextShape 2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46" name="TextShape 3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47" name="TextShape 4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BA9962EF-0383-4BA0-9A15-B083151B7C11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248" name="TextShape 5"/>
          <p:cNvSpPr txBox="1"/>
          <p:nvPr/>
        </p:nvSpPr>
        <p:spPr>
          <a:xfrm>
            <a:off x="457200" y="1152000"/>
            <a:ext cx="3657240" cy="3442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c85f1a"/>
                </a:solidFill>
                <a:latin typeface="Proxima Nova Alt Rg"/>
              </a:rPr>
              <a:t>WorldLII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</a:rPr>
              <a:t>human rights</a:t>
            </a:r>
            <a:endParaRPr b="0" lang="en-US" sz="46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250" name="TextShape 2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51" name="TextShape 3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52" name="TextShape 4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DA102354-FEFA-4D41-8D2B-724428DAD0CC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253" name="TextShape 5"/>
          <p:cNvSpPr txBox="1"/>
          <p:nvPr/>
        </p:nvSpPr>
        <p:spPr>
          <a:xfrm>
            <a:off x="457200" y="1152000"/>
            <a:ext cx="6858000" cy="3442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general international organizations</a:t>
            </a:r>
            <a:br/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70c0"/>
                </a:solidFill>
                <a:latin typeface="Proxima Nova Alt Rg"/>
              </a:rPr>
              <a:t>regional international organizations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c00000"/>
                </a:solidFill>
                <a:latin typeface="Proxima Nova Alt Rg"/>
              </a:rPr>
              <a:t>international criminal courts/tribunals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3" dur="indefinite" restart="never" nodeType="tmRoot">
          <p:childTnLst>
            <p:seq>
              <p:cTn id="124" dur="indefinite" nodeType="mainSeq">
                <p:childTnLst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Content Placeholder 10" descr=""/>
          <p:cNvPicPr/>
          <p:nvPr/>
        </p:nvPicPr>
        <p:blipFill>
          <a:blip r:embed="rId1"/>
          <a:stretch/>
        </p:blipFill>
        <p:spPr>
          <a:xfrm>
            <a:off x="1752480" y="65160"/>
            <a:ext cx="6552720" cy="4716000"/>
          </a:xfrm>
          <a:prstGeom prst="rect">
            <a:avLst/>
          </a:prstGeom>
          <a:ln w="0">
            <a:noFill/>
          </a:ln>
        </p:spPr>
      </p:pic>
      <p:sp>
        <p:nvSpPr>
          <p:cNvPr id="255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</a:rPr>
              <a:t>UN documents</a:t>
            </a:r>
            <a:endParaRPr b="0" lang="en-US" sz="46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256" name="TextShape 2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57" name="TextShape 3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58" name="TextShape 4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AA4A3994-8F82-47B3-B94B-8B0260C6CECF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7" dur="indefinite" restart="never" nodeType="tmRoot">
          <p:childTnLst>
            <p:seq>
              <p:cTn id="138" dur="indefinite" nodeType="mainSeq">
                <p:childTnLst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</a:rPr>
              <a:t>UN documents</a:t>
            </a:r>
            <a:endParaRPr b="0" lang="en-US" sz="4600" spc="-1" strike="noStrike">
              <a:solidFill>
                <a:srgbClr val="5e2433"/>
              </a:solidFill>
              <a:latin typeface="Proxima Nova Alt Rg"/>
            </a:endParaRPr>
          </a:p>
        </p:txBody>
      </p:sp>
      <p:pic>
        <p:nvPicPr>
          <p:cNvPr id="260" name="Content Placeholder 12" descr=""/>
          <p:cNvPicPr/>
          <p:nvPr/>
        </p:nvPicPr>
        <p:blipFill>
          <a:blip r:embed="rId1"/>
          <a:stretch/>
        </p:blipFill>
        <p:spPr>
          <a:xfrm>
            <a:off x="457200" y="1192680"/>
            <a:ext cx="3657240" cy="3360960"/>
          </a:xfrm>
          <a:prstGeom prst="rect">
            <a:avLst/>
          </a:prstGeom>
          <a:ln w="0">
            <a:noFill/>
          </a:ln>
        </p:spPr>
      </p:pic>
      <p:sp>
        <p:nvSpPr>
          <p:cNvPr id="261" name="TextShape 2"/>
          <p:cNvSpPr txBox="1"/>
          <p:nvPr/>
        </p:nvSpPr>
        <p:spPr>
          <a:xfrm>
            <a:off x="4419720" y="1152000"/>
            <a:ext cx="3657240" cy="3442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5e2433"/>
                </a:solidFill>
                <a:latin typeface="Proxima Nova Alt Rg"/>
              </a:rPr>
              <a:t>the joy of UN docs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87c3bd"/>
                </a:solidFill>
                <a:latin typeface="Proxima Nova Alt Rg"/>
              </a:rPr>
              <a:t>it is logical, just arcane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3c8075"/>
                </a:solidFill>
                <a:latin typeface="Proxima Nova Alt Rg"/>
              </a:rPr>
              <a:t>if you can’t find something quickly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c85f1a"/>
                </a:solidFill>
                <a:latin typeface="Proxima Nova Alt Rg"/>
              </a:rPr>
              <a:t>ask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262" name="TextShape 3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63" name="TextShape 4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64" name="TextShape 5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BBC46821-7147-489F-BAEC-11AD77972411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3" dur="indefinite" restart="never" nodeType="tmRoot">
          <p:childTnLst>
            <p:seq>
              <p:cTn id="144" dur="indefinite" nodeType="mainSeq"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  <a:ea typeface="Noto Sans CJK SC"/>
              </a:rPr>
              <a:t>human rights</a:t>
            </a:r>
            <a:br/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general international organizations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266" name="TextShape 2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67" name="TextShape 3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68" name="TextShape 4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183CC581-C078-461A-8C4C-7C9A74CE10D7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269" name="TextShape 5"/>
          <p:cNvSpPr txBox="1"/>
          <p:nvPr/>
        </p:nvSpPr>
        <p:spPr>
          <a:xfrm>
            <a:off x="457200" y="1586880"/>
            <a:ext cx="6858000" cy="2985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729fcf"/>
                </a:solidFill>
                <a:latin typeface="Proxima Nova Alt Rg"/>
              </a:rPr>
              <a:t>UN High Commissioner for Refugees (UNHCR) 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c85f1a"/>
                </a:solidFill>
                <a:latin typeface="Proxima Nova Alt Rg"/>
              </a:rPr>
              <a:t>UN Office of the High Commissioner for Human Rights (OHCHR)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404a63"/>
                </a:solidFill>
                <a:latin typeface="Proxima Nova Alt Rg"/>
              </a:rPr>
              <a:t>International Labour Organization (ILO)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5" dur="indefinite" restart="never" nodeType="tmRoot">
          <p:childTnLst>
            <p:seq>
              <p:cTn id="166" dur="indefinite" nodeType="mainSeq">
                <p:childTnLst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71" name="TextShape 2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72" name="TextShape 3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78FB8370-0303-46B2-A92D-86F1C9469BDE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pic>
        <p:nvPicPr>
          <p:cNvPr id="273" name="" descr=""/>
          <p:cNvPicPr/>
          <p:nvPr/>
        </p:nvPicPr>
        <p:blipFill>
          <a:blip r:embed="rId1"/>
          <a:stretch/>
        </p:blipFill>
        <p:spPr>
          <a:xfrm>
            <a:off x="914400" y="0"/>
            <a:ext cx="669024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" descr=""/>
          <p:cNvPicPr/>
          <p:nvPr/>
        </p:nvPicPr>
        <p:blipFill>
          <a:blip r:embed="rId1"/>
          <a:stretch/>
        </p:blipFill>
        <p:spPr>
          <a:xfrm>
            <a:off x="616320" y="0"/>
            <a:ext cx="7384680" cy="5143320"/>
          </a:xfrm>
          <a:prstGeom prst="rect">
            <a:avLst/>
          </a:prstGeom>
          <a:ln w="0">
            <a:noFill/>
          </a:ln>
        </p:spPr>
      </p:pic>
      <p:sp>
        <p:nvSpPr>
          <p:cNvPr id="275" name="TextShape 1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76" name="TextShape 2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77" name="TextShape 3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5C006083-A808-4D8B-816C-230ABEF57427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" descr=""/>
          <p:cNvPicPr/>
          <p:nvPr/>
        </p:nvPicPr>
        <p:blipFill>
          <a:blip r:embed="rId1"/>
          <a:stretch/>
        </p:blipFill>
        <p:spPr>
          <a:xfrm>
            <a:off x="914400" y="0"/>
            <a:ext cx="6818400" cy="5143320"/>
          </a:xfrm>
          <a:prstGeom prst="rect">
            <a:avLst/>
          </a:prstGeom>
          <a:ln w="0">
            <a:noFill/>
          </a:ln>
        </p:spPr>
      </p:pic>
      <p:sp>
        <p:nvSpPr>
          <p:cNvPr id="279" name="TextShape 1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80" name="TextShape 2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81" name="TextShape 3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986638CB-0737-4955-B5D7-4E9FF09018E9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" descr=""/>
          <p:cNvPicPr/>
          <p:nvPr/>
        </p:nvPicPr>
        <p:blipFill>
          <a:blip r:embed="rId1"/>
          <a:stretch/>
        </p:blipFill>
        <p:spPr>
          <a:xfrm>
            <a:off x="914400" y="360"/>
            <a:ext cx="6903360" cy="5143320"/>
          </a:xfrm>
          <a:prstGeom prst="rect">
            <a:avLst/>
          </a:prstGeom>
          <a:ln w="0">
            <a:noFill/>
          </a:ln>
        </p:spPr>
      </p:pic>
      <p:sp>
        <p:nvSpPr>
          <p:cNvPr id="283" name="TextShape 1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84" name="TextShape 2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85" name="TextShape 3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0C12C702-B9F0-46E2-8CE2-89A9A6C626FE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" descr=""/>
          <p:cNvPicPr/>
          <p:nvPr/>
        </p:nvPicPr>
        <p:blipFill>
          <a:blip r:embed="rId1"/>
          <a:stretch/>
        </p:blipFill>
        <p:spPr>
          <a:xfrm>
            <a:off x="914400" y="360"/>
            <a:ext cx="7005960" cy="5143320"/>
          </a:xfrm>
          <a:prstGeom prst="rect">
            <a:avLst/>
          </a:prstGeom>
          <a:ln w="0">
            <a:noFill/>
          </a:ln>
        </p:spPr>
      </p:pic>
      <p:sp>
        <p:nvSpPr>
          <p:cNvPr id="287" name="TextShape 1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88" name="TextShape 2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89" name="TextShape 3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B601B1C7-CF3D-44EF-B7E5-C182D7A0D6CB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</a:rPr>
              <a:t>links</a:t>
            </a:r>
            <a:endParaRPr b="0" lang="en-US" sz="4600" spc="-1" strike="noStrike">
              <a:solidFill>
                <a:srgbClr val="5e2433"/>
              </a:solidFill>
              <a:latin typeface="Proxima Nova Alt Rg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2286000" y="205920"/>
            <a:ext cx="5029200" cy="4813200"/>
          </a:xfrm>
          <a:prstGeom prst="rect">
            <a:avLst/>
          </a:prstGeom>
          <a:ln w="0">
            <a:noFill/>
          </a:ln>
        </p:spPr>
      </p:pic>
      <p:sp>
        <p:nvSpPr>
          <p:cNvPr id="139" name="TextShape 2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40" name="TextShape 3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41" name="TextShape 4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17FCCE11-8A37-4453-A02B-4BC46D0D64D8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142" name="Line 5"/>
          <p:cNvSpPr/>
          <p:nvPr/>
        </p:nvSpPr>
        <p:spPr>
          <a:xfrm>
            <a:off x="1600200" y="2514600"/>
            <a:ext cx="914400" cy="0"/>
          </a:xfrm>
          <a:prstGeom prst="line">
            <a:avLst/>
          </a:prstGeom>
          <a:ln w="128160">
            <a:solidFill>
              <a:srgbClr val="bf004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91" name="TextShape 2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92" name="TextShape 3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7EBE2917-A3B6-4AAE-B4C6-8FFB9FFF4028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pic>
        <p:nvPicPr>
          <p:cNvPr id="293" name="" descr=""/>
          <p:cNvPicPr/>
          <p:nvPr/>
        </p:nvPicPr>
        <p:blipFill>
          <a:blip r:embed="rId1"/>
          <a:stretch/>
        </p:blipFill>
        <p:spPr>
          <a:xfrm>
            <a:off x="360" y="228600"/>
            <a:ext cx="8398800" cy="4343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95" name="TextShape 2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96" name="TextShape 3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1AA36701-9D96-49A7-B32F-CF85070E22C1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pic>
        <p:nvPicPr>
          <p:cNvPr id="297" name="" descr=""/>
          <p:cNvPicPr/>
          <p:nvPr/>
        </p:nvPicPr>
        <p:blipFill>
          <a:blip r:embed="rId1"/>
          <a:stretch/>
        </p:blipFill>
        <p:spPr>
          <a:xfrm>
            <a:off x="876600" y="360"/>
            <a:ext cx="689580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" descr=""/>
          <p:cNvPicPr/>
          <p:nvPr/>
        </p:nvPicPr>
        <p:blipFill>
          <a:blip r:embed="rId1"/>
          <a:stretch/>
        </p:blipFill>
        <p:spPr>
          <a:xfrm>
            <a:off x="914400" y="0"/>
            <a:ext cx="6727680" cy="5143320"/>
          </a:xfrm>
          <a:prstGeom prst="rect">
            <a:avLst/>
          </a:prstGeom>
          <a:ln w="0">
            <a:noFill/>
          </a:ln>
        </p:spPr>
      </p:pic>
      <p:sp>
        <p:nvSpPr>
          <p:cNvPr id="299" name="TextShape 1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00" name="TextShape 2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01" name="TextShape 3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5C297FFC-C4A7-43FC-A715-48121692357E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  <a:ea typeface="Noto Sans CJK SC"/>
              </a:rPr>
              <a:t>human rights</a:t>
            </a:r>
            <a:br/>
            <a:r>
              <a:rPr b="0" lang="en-US" sz="2800" spc="-1" strike="noStrike">
                <a:solidFill>
                  <a:srgbClr val="0070c0"/>
                </a:solidFill>
                <a:latin typeface="Proxima Nova Alt Rg"/>
              </a:rPr>
              <a:t>regional international organizations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303" name="TextShape 2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04" name="TextShape 3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05" name="TextShape 4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0C62B19B-D0A4-4E06-85BD-2C37C96C6084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306" name="TextShape 5"/>
          <p:cNvSpPr txBox="1"/>
          <p:nvPr/>
        </p:nvSpPr>
        <p:spPr>
          <a:xfrm>
            <a:off x="457200" y="1371600"/>
            <a:ext cx="6858000" cy="3429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Council of Europe</a:t>
            </a:r>
            <a:r>
              <a:rPr b="0" lang="en-US" sz="2800" spc="-1" strike="noStrike">
                <a:solidFill>
                  <a:srgbClr val="729fcf"/>
                </a:solidFill>
                <a:latin typeface="Proxima Nova Alt Rg"/>
              </a:rPr>
              <a:t> 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c85f1a"/>
                </a:solidFill>
                <a:latin typeface="Proxima Nova Alt Rg"/>
              </a:rPr>
              <a:t>European Union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404a63"/>
                </a:solidFill>
                <a:latin typeface="Proxima Nova Alt Rg"/>
              </a:rPr>
              <a:t>Organization of American States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729fcf"/>
                </a:solidFill>
                <a:latin typeface="Proxima Nova Alt Rg"/>
              </a:rPr>
              <a:t>African Union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9" dur="indefinite" restart="never" nodeType="tmRoot">
          <p:childTnLst>
            <p:seq>
              <p:cTn id="180" dur="indefinite" nodeType="mainSeq">
                <p:childTnLst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08" name="TextShape 2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09" name="TextShape 3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F99F5BC8-02F8-4D06-9154-DF014D512704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pic>
        <p:nvPicPr>
          <p:cNvPr id="310" name="" descr=""/>
          <p:cNvPicPr/>
          <p:nvPr/>
        </p:nvPicPr>
        <p:blipFill>
          <a:blip r:embed="rId1"/>
          <a:stretch/>
        </p:blipFill>
        <p:spPr>
          <a:xfrm>
            <a:off x="1600200" y="0"/>
            <a:ext cx="546012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" descr=""/>
          <p:cNvPicPr/>
          <p:nvPr/>
        </p:nvPicPr>
        <p:blipFill>
          <a:blip r:embed="rId1"/>
          <a:stretch/>
        </p:blipFill>
        <p:spPr>
          <a:xfrm>
            <a:off x="853920" y="360"/>
            <a:ext cx="6918480" cy="5143320"/>
          </a:xfrm>
          <a:prstGeom prst="rect">
            <a:avLst/>
          </a:prstGeom>
          <a:ln w="0">
            <a:noFill/>
          </a:ln>
        </p:spPr>
      </p:pic>
      <p:sp>
        <p:nvSpPr>
          <p:cNvPr id="312" name="TextShape 1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13" name="TextShape 2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14" name="TextShape 3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AE2B2920-EAC7-46A8-9C8E-F96F79181699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" descr=""/>
          <p:cNvPicPr/>
          <p:nvPr/>
        </p:nvPicPr>
        <p:blipFill>
          <a:blip r:embed="rId1"/>
          <a:stretch/>
        </p:blipFill>
        <p:spPr>
          <a:xfrm>
            <a:off x="871560" y="360"/>
            <a:ext cx="6900840" cy="5143320"/>
          </a:xfrm>
          <a:prstGeom prst="rect">
            <a:avLst/>
          </a:prstGeom>
          <a:ln w="0">
            <a:noFill/>
          </a:ln>
        </p:spPr>
      </p:pic>
      <p:sp>
        <p:nvSpPr>
          <p:cNvPr id="316" name="TextShape 1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17" name="TextShape 2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18" name="TextShape 3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4E271FC3-C869-4F8C-A16D-7BE2FFB4DD01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20" name="TextShape 2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21" name="TextShape 3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0F842D46-BA4A-4A42-BF69-CE6819E2F1D5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pic>
        <p:nvPicPr>
          <p:cNvPr id="322" name="" descr=""/>
          <p:cNvPicPr/>
          <p:nvPr/>
        </p:nvPicPr>
        <p:blipFill>
          <a:blip r:embed="rId1"/>
          <a:stretch/>
        </p:blipFill>
        <p:spPr>
          <a:xfrm>
            <a:off x="1302480" y="360"/>
            <a:ext cx="601272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Shape 1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24" name="TextShape 2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25" name="TextShape 3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79FA4337-C5AA-42D4-AC5D-6E7CAC005718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pic>
        <p:nvPicPr>
          <p:cNvPr id="326" name="" descr=""/>
          <p:cNvPicPr/>
          <p:nvPr/>
        </p:nvPicPr>
        <p:blipFill>
          <a:blip r:embed="rId1"/>
          <a:stretch/>
        </p:blipFill>
        <p:spPr>
          <a:xfrm>
            <a:off x="1650600" y="360"/>
            <a:ext cx="497880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" descr=""/>
          <p:cNvPicPr/>
          <p:nvPr/>
        </p:nvPicPr>
        <p:blipFill>
          <a:blip r:embed="rId1"/>
          <a:stretch/>
        </p:blipFill>
        <p:spPr>
          <a:xfrm>
            <a:off x="788400" y="360"/>
            <a:ext cx="6755400" cy="5143320"/>
          </a:xfrm>
          <a:prstGeom prst="rect">
            <a:avLst/>
          </a:prstGeom>
          <a:ln w="0">
            <a:noFill/>
          </a:ln>
        </p:spPr>
      </p:pic>
      <p:sp>
        <p:nvSpPr>
          <p:cNvPr id="328" name="TextShape 1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29" name="TextShape 2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30" name="TextShape 3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3041290A-8943-487A-94F8-D41ED1CB5FF7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</a:rPr>
              <a:t>foreign law</a:t>
            </a:r>
            <a:endParaRPr b="0" lang="en-US" sz="46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457200" y="1152000"/>
            <a:ext cx="3657240" cy="3442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5e2433"/>
                </a:solidFill>
                <a:latin typeface="Proxima Nova Alt Rg"/>
              </a:rPr>
              <a:t>first question to ask: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45" name="TextShape 3"/>
          <p:cNvSpPr txBox="1"/>
          <p:nvPr/>
        </p:nvSpPr>
        <p:spPr>
          <a:xfrm>
            <a:off x="4419720" y="1152000"/>
            <a:ext cx="3657240" cy="3442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5e2433"/>
                </a:solidFill>
                <a:latin typeface="Proxima Nova Alt Rg"/>
              </a:rPr>
              <a:t>is the jurisdiction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common law?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5e2433"/>
                </a:solidFill>
                <a:latin typeface="Proxima Nova Alt Rg"/>
              </a:rPr>
              <a:t>or 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70c0"/>
                </a:solidFill>
                <a:latin typeface="Proxima Nova Alt Rg"/>
              </a:rPr>
              <a:t>civil law?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46" name="TextShape 4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47" name="TextShape 5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48" name="TextShape 6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DD813C78-6B85-4681-AA8B-F86DD4CA4931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pic>
        <p:nvPicPr>
          <p:cNvPr id="149" name="Picture 8" descr=""/>
          <p:cNvPicPr/>
          <p:nvPr/>
        </p:nvPicPr>
        <p:blipFill>
          <a:blip r:embed="rId1"/>
          <a:stretch/>
        </p:blipFill>
        <p:spPr>
          <a:xfrm>
            <a:off x="1323360" y="1975680"/>
            <a:ext cx="1719360" cy="270756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10" descr=""/>
          <p:cNvPicPr/>
          <p:nvPr/>
        </p:nvPicPr>
        <p:blipFill>
          <a:blip r:embed="rId2"/>
          <a:stretch/>
        </p:blipFill>
        <p:spPr>
          <a:xfrm>
            <a:off x="593640" y="2317680"/>
            <a:ext cx="3178440" cy="2023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" descr=""/>
          <p:cNvPicPr/>
          <p:nvPr/>
        </p:nvPicPr>
        <p:blipFill>
          <a:blip r:embed="rId1"/>
          <a:stretch/>
        </p:blipFill>
        <p:spPr>
          <a:xfrm>
            <a:off x="788400" y="0"/>
            <a:ext cx="6948360" cy="5143320"/>
          </a:xfrm>
          <a:prstGeom prst="rect">
            <a:avLst/>
          </a:prstGeom>
          <a:ln w="0">
            <a:noFill/>
          </a:ln>
        </p:spPr>
      </p:pic>
      <p:sp>
        <p:nvSpPr>
          <p:cNvPr id="332" name="TextShape 1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33" name="TextShape 2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34" name="TextShape 3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E9CE9FFE-A432-4B0C-8F0E-EE0E56C84E32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" descr=""/>
          <p:cNvPicPr/>
          <p:nvPr/>
        </p:nvPicPr>
        <p:blipFill>
          <a:blip r:embed="rId1"/>
          <a:stretch/>
        </p:blipFill>
        <p:spPr>
          <a:xfrm>
            <a:off x="1143000" y="360"/>
            <a:ext cx="6044040" cy="5143320"/>
          </a:xfrm>
          <a:prstGeom prst="rect">
            <a:avLst/>
          </a:prstGeom>
          <a:ln w="0">
            <a:noFill/>
          </a:ln>
        </p:spPr>
      </p:pic>
      <p:sp>
        <p:nvSpPr>
          <p:cNvPr id="336" name="TextShape 1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37" name="TextShape 2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38" name="TextShape 3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48FBB32E-84D2-4D67-A929-D31E73403F89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  <a:ea typeface="Noto Sans CJK SC"/>
              </a:rPr>
              <a:t>human rights</a:t>
            </a:r>
            <a:br/>
            <a:r>
              <a:rPr b="0" lang="en-US" sz="2800" spc="-1" strike="noStrike">
                <a:solidFill>
                  <a:srgbClr val="c00000"/>
                </a:solidFill>
                <a:latin typeface="Proxima Nova Alt Rg"/>
              </a:rPr>
              <a:t>international criminal courts/tribunals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340" name="TextShape 2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41" name="TextShape 3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42" name="TextShape 4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20EEE45F-B4B7-4D19-B470-167B17D5C5AB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343" name="TextShape 5"/>
          <p:cNvSpPr txBox="1"/>
          <p:nvPr/>
        </p:nvSpPr>
        <p:spPr>
          <a:xfrm>
            <a:off x="457200" y="1371600"/>
            <a:ext cx="7315200" cy="3429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International Criminal Court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70c0"/>
                </a:solidFill>
                <a:latin typeface="Proxima Nova Alt Rg"/>
              </a:rPr>
              <a:t>International Residual Mechanism for Criminal Tribunals </a:t>
            </a:r>
            <a:br/>
            <a:r>
              <a:rPr b="0" lang="en-US" sz="2000" spc="-1" strike="noStrike">
                <a:solidFill>
                  <a:srgbClr val="0070c0"/>
                </a:solidFill>
                <a:latin typeface="Proxima Nova Alt Rg"/>
              </a:rPr>
              <a:t>(ICTY &amp; ICTR)</a:t>
            </a:r>
            <a:endParaRPr b="0" lang="en-US" sz="20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70c0"/>
                </a:solidFill>
                <a:latin typeface="Proxima Nova Alt Rg"/>
              </a:rPr>
              <a:t>Special Tribunal for Lebanon</a:t>
            </a:r>
            <a:endParaRPr b="0" lang="en-US" sz="20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70c0"/>
                </a:solidFill>
                <a:latin typeface="Proxima Nova Alt Rg"/>
              </a:rPr>
              <a:t>Special Court for Sierra Leone</a:t>
            </a:r>
            <a:endParaRPr b="0" lang="en-US" sz="20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70c0"/>
                </a:solidFill>
                <a:latin typeface="Proxima Nova Alt Rg"/>
              </a:rPr>
              <a:t>Extraordinary Chambers (Cambodia)</a:t>
            </a:r>
            <a:endParaRPr b="0" lang="en-US" sz="20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70c0"/>
                </a:solidFill>
                <a:latin typeface="Proxima Nova Alt Rg"/>
              </a:rPr>
              <a:t>Special Panels (East Timor)</a:t>
            </a:r>
            <a:endParaRPr b="0" lang="en-US" sz="20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70c0"/>
                </a:solidFill>
                <a:latin typeface="Proxima Nova Alt Rg"/>
              </a:rPr>
              <a:t>International Military Tribunal (Nuremburg) &amp; </a:t>
            </a:r>
            <a:br/>
            <a:r>
              <a:rPr b="0" lang="en-US" sz="2000" spc="-1" strike="noStrike">
                <a:solidFill>
                  <a:srgbClr val="0070c0"/>
                </a:solidFill>
                <a:latin typeface="Proxima Nova Alt Rg"/>
              </a:rPr>
              <a:t>International Military Tribunal for the Far East</a:t>
            </a:r>
            <a:endParaRPr b="0" lang="en-US" sz="20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7" dur="indefinite" restart="never" nodeType="tmRoot">
          <p:childTnLst>
            <p:seq>
              <p:cTn id="198" dur="indefinite" nodeType="mainSeq">
                <p:childTnLst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" descr=""/>
          <p:cNvPicPr/>
          <p:nvPr/>
        </p:nvPicPr>
        <p:blipFill>
          <a:blip r:embed="rId1"/>
          <a:stretch/>
        </p:blipFill>
        <p:spPr>
          <a:xfrm>
            <a:off x="975240" y="0"/>
            <a:ext cx="6568560" cy="5143320"/>
          </a:xfrm>
          <a:prstGeom prst="rect">
            <a:avLst/>
          </a:prstGeom>
          <a:ln w="0">
            <a:noFill/>
          </a:ln>
        </p:spPr>
      </p:pic>
      <p:sp>
        <p:nvSpPr>
          <p:cNvPr id="345" name="TextShape 1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46" name="TextShape 2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47" name="TextShape 3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A2F50417-9588-4BB9-A007-D6E1ECDD16AF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</a:rPr>
              <a:t>finally . . . ask us for help</a:t>
            </a:r>
            <a:endParaRPr b="0" lang="en-US" sz="46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349" name="TextShape 2"/>
          <p:cNvSpPr txBox="1"/>
          <p:nvPr/>
        </p:nvSpPr>
        <p:spPr>
          <a:xfrm>
            <a:off x="4419720" y="1152000"/>
            <a:ext cx="4111920" cy="34423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3c8075"/>
                </a:solidFill>
                <a:latin typeface="Proxima Nova Alt Rg"/>
              </a:rPr>
              <a:t>bill ryan</a:t>
            </a:r>
            <a:endParaRPr b="0" lang="en-US" sz="36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3c8075"/>
                </a:solidFill>
                <a:latin typeface="Proxima Nova Alt Rg"/>
              </a:rPr>
              <a:t>wryan@wcl.american.edu</a:t>
            </a:r>
            <a:endParaRPr b="0" lang="en-US" sz="24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3c8075"/>
                </a:solidFill>
                <a:latin typeface="Proxima Nova Alt Rg"/>
              </a:rPr>
              <a:t>202-274-4331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3c8075"/>
                </a:solidFill>
                <a:latin typeface="Proxima Nova Alt Rg"/>
              </a:rPr>
              <a:t>room N219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350" name="TextShape 3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51" name="TextShape 4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52" name="TextShape 5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06D4EABD-B1D8-4852-871E-8C13C02B9476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pic>
        <p:nvPicPr>
          <p:cNvPr id="353" name="Content Placeholder 12" descr=""/>
          <p:cNvPicPr/>
          <p:nvPr/>
        </p:nvPicPr>
        <p:blipFill>
          <a:blip r:embed="rId1"/>
          <a:stretch/>
        </p:blipFill>
        <p:spPr>
          <a:xfrm>
            <a:off x="457200" y="1844640"/>
            <a:ext cx="3657240" cy="205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</a:rPr>
              <a:t>finally . . . ask us for help</a:t>
            </a:r>
            <a:endParaRPr b="0" lang="en-US" sz="4600" spc="-1" strike="noStrike">
              <a:solidFill>
                <a:srgbClr val="5e2433"/>
              </a:solidFill>
              <a:latin typeface="Proxima Nova Alt Rg"/>
            </a:endParaRPr>
          </a:p>
        </p:txBody>
      </p:sp>
      <p:pic>
        <p:nvPicPr>
          <p:cNvPr id="355" name="Content Placeholder 8" descr=""/>
          <p:cNvPicPr/>
          <p:nvPr/>
        </p:nvPicPr>
        <p:blipFill>
          <a:blip r:embed="rId1"/>
          <a:stretch/>
        </p:blipFill>
        <p:spPr>
          <a:xfrm>
            <a:off x="457200" y="1844640"/>
            <a:ext cx="3657240" cy="2057040"/>
          </a:xfrm>
          <a:prstGeom prst="rect">
            <a:avLst/>
          </a:prstGeom>
          <a:ln w="0">
            <a:noFill/>
          </a:ln>
        </p:spPr>
      </p:pic>
      <p:sp>
        <p:nvSpPr>
          <p:cNvPr id="356" name="TextShape 2"/>
          <p:cNvSpPr txBox="1"/>
          <p:nvPr/>
        </p:nvSpPr>
        <p:spPr>
          <a:xfrm>
            <a:off x="4343400" y="1152000"/>
            <a:ext cx="4244040" cy="34423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2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00b0f0"/>
                </a:solidFill>
                <a:latin typeface="Proxima Nova Alt Rg"/>
              </a:rPr>
              <a:t>john heywood</a:t>
            </a:r>
            <a:endParaRPr b="0" lang="en-US" sz="36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b0f0"/>
                </a:solidFill>
                <a:latin typeface="Proxima Nova Alt Rg"/>
              </a:rPr>
              <a:t>heywood@wcl.american.edu</a:t>
            </a:r>
            <a:endParaRPr b="0" lang="en-US" sz="24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b0f0"/>
                </a:solidFill>
                <a:latin typeface="Proxima Nova Alt Rg"/>
              </a:rPr>
              <a:t>202-274-4329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b0f0"/>
                </a:solidFill>
                <a:latin typeface="Proxima Nova Alt Rg"/>
              </a:rPr>
              <a:t>room N216 (someday)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357" name="TextShape 3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58" name="TextShape 4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59" name="TextShape 5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AA8B6919-3390-404B-9392-200A0800318E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</a:rPr>
              <a:t>foreign law</a:t>
            </a:r>
            <a:endParaRPr b="0" lang="en-US" sz="46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457200" y="1152000"/>
            <a:ext cx="3657240" cy="34423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70c0"/>
                </a:solidFill>
                <a:latin typeface="Proxima Nova Alt Rg"/>
              </a:rPr>
              <a:t>civil law jurisdictions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53" name="TextShape 3"/>
          <p:cNvSpPr txBox="1"/>
          <p:nvPr/>
        </p:nvSpPr>
        <p:spPr>
          <a:xfrm>
            <a:off x="4419720" y="1152000"/>
            <a:ext cx="3657240" cy="34423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7000"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5e2433"/>
                </a:solidFill>
                <a:latin typeface="Proxima Nova Alt Rg"/>
              </a:rPr>
              <a:t>sources of law include: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70c0"/>
                </a:solidFill>
                <a:latin typeface="Proxima Nova Alt Rg"/>
              </a:rPr>
              <a:t>the basic law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70c0"/>
                </a:solidFill>
                <a:latin typeface="Proxima Nova Alt Rg"/>
              </a:rPr>
              <a:t>the code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70c0"/>
                </a:solidFill>
                <a:latin typeface="Proxima Nova Alt Rg"/>
              </a:rPr>
              <a:t>statutes not codified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70c0"/>
                </a:solidFill>
                <a:latin typeface="Proxima Nova Alt Rg"/>
              </a:rPr>
              <a:t>regulations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c00000"/>
                </a:solidFill>
                <a:latin typeface="Proxima Nova Alt Rg"/>
              </a:rPr>
              <a:t>not judicial decisions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54" name="TextShape 4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55" name="TextShape 5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56" name="TextShape 6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D123A3FA-27DF-467F-8DE3-625FB1CEA825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pic>
        <p:nvPicPr>
          <p:cNvPr id="157" name="Picture 10" descr=""/>
          <p:cNvPicPr/>
          <p:nvPr/>
        </p:nvPicPr>
        <p:blipFill>
          <a:blip r:embed="rId1"/>
          <a:stretch/>
        </p:blipFill>
        <p:spPr>
          <a:xfrm>
            <a:off x="593640" y="2317680"/>
            <a:ext cx="3178440" cy="2023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</a:rPr>
              <a:t>foreign law</a:t>
            </a:r>
            <a:endParaRPr b="0" lang="en-US" sz="46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457200" y="1152000"/>
            <a:ext cx="3657240" cy="3442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common law jurisdictions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60" name="TextShape 3"/>
          <p:cNvSpPr txBox="1"/>
          <p:nvPr/>
        </p:nvSpPr>
        <p:spPr>
          <a:xfrm>
            <a:off x="4419720" y="1152000"/>
            <a:ext cx="3657240" cy="3442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5e2433"/>
                </a:solidFill>
                <a:latin typeface="Proxima Nova Alt Rg"/>
              </a:rPr>
              <a:t>sources of law include: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the basic law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statutes/codes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judicial opinions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regulations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61" name="TextShape 4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62" name="TextShape 5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63" name="TextShape 6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4CDDD7A5-10F9-4E88-A729-EFBD0EC34ABA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pic>
        <p:nvPicPr>
          <p:cNvPr id="164" name="Picture 8" descr=""/>
          <p:cNvPicPr/>
          <p:nvPr/>
        </p:nvPicPr>
        <p:blipFill>
          <a:blip r:embed="rId1"/>
          <a:stretch/>
        </p:blipFill>
        <p:spPr>
          <a:xfrm>
            <a:off x="1323360" y="2190600"/>
            <a:ext cx="1719360" cy="2707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7" dur="indefinite" restart="never" nodeType="tmRoot">
          <p:childTnLst>
            <p:seq>
              <p:cTn id="78" dur="indefinite" nodeType="mainSeq"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</a:rPr>
              <a:t>foreign law</a:t>
            </a:r>
            <a:endParaRPr b="0" lang="en-US" sz="4600" spc="-1" strike="noStrike">
              <a:solidFill>
                <a:srgbClr val="5e2433"/>
              </a:solidFill>
              <a:latin typeface="Proxima Nova Alt Rg"/>
            </a:endParaRPr>
          </a:p>
        </p:txBody>
      </p:sp>
      <p:pic>
        <p:nvPicPr>
          <p:cNvPr id="166" name="Content Placeholder 8" descr=""/>
          <p:cNvPicPr/>
          <p:nvPr/>
        </p:nvPicPr>
        <p:blipFill>
          <a:blip r:embed="rId1"/>
          <a:stretch/>
        </p:blipFill>
        <p:spPr>
          <a:xfrm>
            <a:off x="457200" y="1621440"/>
            <a:ext cx="3657240" cy="2503080"/>
          </a:xfrm>
          <a:prstGeom prst="rect">
            <a:avLst/>
          </a:prstGeom>
          <a:ln w="0">
            <a:noFill/>
          </a:ln>
        </p:spPr>
      </p:pic>
      <p:sp>
        <p:nvSpPr>
          <p:cNvPr id="167" name="TextShape 2"/>
          <p:cNvSpPr txBox="1"/>
          <p:nvPr/>
        </p:nvSpPr>
        <p:spPr>
          <a:xfrm>
            <a:off x="4419720" y="1152000"/>
            <a:ext cx="3657240" cy="34423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5e2433"/>
                </a:solidFill>
                <a:latin typeface="Proxima Nova Alt Rg"/>
              </a:rPr>
              <a:t>how do you find it?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c85f1a"/>
                </a:solidFill>
                <a:latin typeface="Proxima Nova Alt Rg"/>
              </a:rPr>
              <a:t>with difficulty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b050"/>
                </a:solidFill>
                <a:latin typeface="Proxima Nova Alt Rg"/>
              </a:rPr>
              <a:t>note: you usually need to read one of the official languages, although google translate can help</a:t>
            </a:r>
            <a:endParaRPr b="0" lang="en-US" sz="2400" spc="-1" strike="noStrike">
              <a:solidFill>
                <a:srgbClr val="5e2433"/>
              </a:solidFill>
              <a:latin typeface="Proxima Nova Alt Rg"/>
            </a:endParaRPr>
          </a:p>
        </p:txBody>
      </p:sp>
      <p:sp>
        <p:nvSpPr>
          <p:cNvPr id="168" name="TextShape 3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69" name="TextShape 4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70" name="TextShape 5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097AB0D8-42B9-4483-A956-D4E20074E255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5" dur="indefinite" restart="never" nodeType="tmRoot">
          <p:childTnLst>
            <p:seq>
              <p:cTn id="106" dur="indefinite" nodeType="mainSeq">
                <p:childTnLst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</a:rPr>
              <a:t>foreign law</a:t>
            </a:r>
            <a:endParaRPr b="0" lang="en-US" sz="4600" spc="-1" strike="noStrike">
              <a:solidFill>
                <a:srgbClr val="5e2433"/>
              </a:solidFill>
              <a:latin typeface="Proxima Nova Alt Rg"/>
            </a:endParaRPr>
          </a:p>
        </p:txBody>
      </p:sp>
      <p:pic>
        <p:nvPicPr>
          <p:cNvPr id="172" name="Content Placeholder 10" descr=""/>
          <p:cNvPicPr/>
          <p:nvPr/>
        </p:nvPicPr>
        <p:blipFill>
          <a:blip r:embed="rId1"/>
          <a:stretch/>
        </p:blipFill>
        <p:spPr>
          <a:xfrm>
            <a:off x="3505320" y="875520"/>
            <a:ext cx="4908960" cy="4267800"/>
          </a:xfrm>
          <a:prstGeom prst="rect">
            <a:avLst/>
          </a:prstGeom>
          <a:ln w="0">
            <a:noFill/>
          </a:ln>
        </p:spPr>
      </p:pic>
      <p:sp>
        <p:nvSpPr>
          <p:cNvPr id="173" name="TextShape 2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74" name="TextShape 3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75" name="TextShape 4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3CE4F8AD-BA49-4FD2-9E06-C979B36B2729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176" name="TextShape 5"/>
          <p:cNvSpPr txBox="1"/>
          <p:nvPr/>
        </p:nvSpPr>
        <p:spPr>
          <a:xfrm>
            <a:off x="457200" y="1152000"/>
            <a:ext cx="3657240" cy="3442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foreign law</a:t>
            </a:r>
            <a:br/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guide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5" dur="indefinite" restart="never" nodeType="tmRoot">
          <p:childTnLst>
            <p:seq>
              <p:cTn id="116" dur="indefinite" nodeType="mainSeq">
                <p:childTnLst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404a63"/>
                </a:solidFill>
                <a:latin typeface="Proxima Nova Alt Rg"/>
              </a:rPr>
              <a:t>foreign law</a:t>
            </a:r>
            <a:endParaRPr b="0" lang="en-US" sz="4600" spc="-1" strike="noStrike">
              <a:solidFill>
                <a:srgbClr val="5e2433"/>
              </a:solidFill>
              <a:latin typeface="Proxima Nova Alt Rg"/>
            </a:endParaRPr>
          </a:p>
        </p:txBody>
      </p:sp>
      <p:pic>
        <p:nvPicPr>
          <p:cNvPr id="178" name="Content Placeholder 10" descr=""/>
          <p:cNvPicPr/>
          <p:nvPr/>
        </p:nvPicPr>
        <p:blipFill>
          <a:blip r:embed="rId1"/>
          <a:stretch/>
        </p:blipFill>
        <p:spPr>
          <a:xfrm>
            <a:off x="3512880" y="875520"/>
            <a:ext cx="4893480" cy="4267800"/>
          </a:xfrm>
          <a:prstGeom prst="rect">
            <a:avLst/>
          </a:prstGeom>
          <a:ln w="0">
            <a:noFill/>
          </a:ln>
        </p:spPr>
      </p:pic>
      <p:sp>
        <p:nvSpPr>
          <p:cNvPr id="179" name="TextShape 2"/>
          <p:cNvSpPr txBox="1"/>
          <p:nvPr/>
        </p:nvSpPr>
        <p:spPr>
          <a:xfrm rot="16200000">
            <a:off x="7856280" y="1189080"/>
            <a:ext cx="18284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28 October 2020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80" name="TextShape 3"/>
          <p:cNvSpPr txBox="1"/>
          <p:nvPr/>
        </p:nvSpPr>
        <p:spPr>
          <a:xfrm rot="16200000">
            <a:off x="7882920" y="2991240"/>
            <a:ext cx="177516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foreign law &amp; </a:t>
            </a:r>
            <a:endParaRPr b="0" lang="en-US" sz="12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r>
              <a:rPr b="0" lang="en-US" sz="1200" spc="-1" strike="noStrike">
                <a:solidFill>
                  <a:srgbClr val="ccccdd"/>
                </a:solidFill>
                <a:latin typeface="Proxima Nova Alt Rg"/>
              </a:rPr>
              <a:t>human rights research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81" name="TextShape 4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4C65FAFE-8A9E-4D80-ADF0-653A33F34DE2}" type="slidenum">
              <a:rPr b="0" lang="en-US" sz="1800" spc="-1" strike="noStrike">
                <a:solidFill>
                  <a:srgbClr val="ffffff"/>
                </a:solidFill>
                <a:latin typeface="Proxima Nova Alt Rg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182" name="TextShape 5"/>
          <p:cNvSpPr txBox="1"/>
          <p:nvPr/>
        </p:nvSpPr>
        <p:spPr>
          <a:xfrm>
            <a:off x="457200" y="1152000"/>
            <a:ext cx="3657240" cy="3442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foreign law</a:t>
            </a:r>
            <a:br/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guide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  <a:p>
            <a:pPr marL="1144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b050"/>
                </a:solidFill>
                <a:latin typeface="Proxima Nova Alt Rg"/>
              </a:rPr>
              <a:t>France</a:t>
            </a:r>
            <a:endParaRPr b="0" lang="en-US" sz="2800" spc="-1" strike="noStrike">
              <a:solidFill>
                <a:srgbClr val="5e2433"/>
              </a:solidFill>
              <a:latin typeface="Proxima Nova Alt Rg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1242</TotalTime>
  <Application>LibreOffice/7.0.2.2$Linux_X86_64 LibreOffice_project/00$Build-2</Application>
  <Company>Washington College of Law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2019-03-05T18:13:16Z</dcterms:created>
  <dc:creator>wcluser</dc:creator>
  <dc:description/>
  <dc:language>en-US</dc:language>
  <cp:lastModifiedBy>John Quentin Heywood</cp:lastModifiedBy>
  <dcterms:modified xsi:type="dcterms:W3CDTF">2020-10-28T14:05:10Z</dcterms:modified>
  <cp:revision>212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Washington College of Law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(16:9)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93</vt:i4>
  </property>
</Properties>
</file>